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1" r:id="rId1"/>
    <p:sldMasterId id="2147483801" r:id="rId2"/>
  </p:sldMasterIdLst>
  <p:notesMasterIdLst>
    <p:notesMasterId r:id="rId22"/>
  </p:notesMasterIdLst>
  <p:handoutMasterIdLst>
    <p:handoutMasterId r:id="rId23"/>
  </p:handoutMasterIdLst>
  <p:sldIdLst>
    <p:sldId id="732" r:id="rId3"/>
    <p:sldId id="726" r:id="rId4"/>
    <p:sldId id="762" r:id="rId5"/>
    <p:sldId id="727" r:id="rId6"/>
    <p:sldId id="763" r:id="rId7"/>
    <p:sldId id="733" r:id="rId8"/>
    <p:sldId id="749" r:id="rId9"/>
    <p:sldId id="729" r:id="rId10"/>
    <p:sldId id="730" r:id="rId11"/>
    <p:sldId id="751" r:id="rId12"/>
    <p:sldId id="752" r:id="rId13"/>
    <p:sldId id="738" r:id="rId14"/>
    <p:sldId id="755" r:id="rId15"/>
    <p:sldId id="756" r:id="rId16"/>
    <p:sldId id="757" r:id="rId17"/>
    <p:sldId id="758" r:id="rId18"/>
    <p:sldId id="759" r:id="rId19"/>
    <p:sldId id="760" r:id="rId20"/>
    <p:sldId id="742" r:id="rId21"/>
  </p:sldIdLst>
  <p:sldSz cx="9144000" cy="6858000" type="screen4x3"/>
  <p:notesSz cx="7023100" cy="93091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al  Şengül" initials="MŞ"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9E43"/>
    <a:srgbClr val="538EEC"/>
    <a:srgbClr val="2FB5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Orta Stil 3 - Vurgu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00" autoAdjust="0"/>
    <p:restoredTop sz="66331" autoAdjust="0"/>
  </p:normalViewPr>
  <p:slideViewPr>
    <p:cSldViewPr>
      <p:cViewPr varScale="1">
        <p:scale>
          <a:sx n="61" d="100"/>
          <a:sy n="61" d="100"/>
        </p:scale>
        <p:origin x="27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5" y="0"/>
            <a:ext cx="3043835" cy="466868"/>
          </a:xfrm>
          <a:prstGeom prst="rect">
            <a:avLst/>
          </a:prstGeom>
        </p:spPr>
        <p:txBody>
          <a:bodyPr vert="horz" lIns="91328" tIns="45663" rIns="91328" bIns="45663" rtlCol="0"/>
          <a:lstStyle>
            <a:lvl1pPr algn="l">
              <a:defRPr sz="1200"/>
            </a:lvl1pPr>
          </a:lstStyle>
          <a:p>
            <a:endParaRPr lang="tr-TR"/>
          </a:p>
        </p:txBody>
      </p:sp>
      <p:sp>
        <p:nvSpPr>
          <p:cNvPr id="3" name="Veri Yer Tutucusu 2"/>
          <p:cNvSpPr>
            <a:spLocks noGrp="1"/>
          </p:cNvSpPr>
          <p:nvPr>
            <p:ph type="dt" sz="quarter" idx="1"/>
          </p:nvPr>
        </p:nvSpPr>
        <p:spPr>
          <a:xfrm>
            <a:off x="3977631" y="0"/>
            <a:ext cx="3043835" cy="466868"/>
          </a:xfrm>
          <a:prstGeom prst="rect">
            <a:avLst/>
          </a:prstGeom>
        </p:spPr>
        <p:txBody>
          <a:bodyPr vert="horz" lIns="91328" tIns="45663" rIns="91328" bIns="45663" rtlCol="0"/>
          <a:lstStyle>
            <a:lvl1pPr algn="r">
              <a:defRPr sz="1200"/>
            </a:lvl1pPr>
          </a:lstStyle>
          <a:p>
            <a:fld id="{831B8301-1B8C-43CC-A532-C8AFBC79BC60}" type="datetimeFigureOut">
              <a:rPr lang="tr-TR" smtClean="0"/>
              <a:pPr/>
              <a:t>11.4.2017</a:t>
            </a:fld>
            <a:endParaRPr lang="tr-TR"/>
          </a:p>
        </p:txBody>
      </p:sp>
      <p:sp>
        <p:nvSpPr>
          <p:cNvPr id="4" name="Altbilgi Yer Tutucusu 3"/>
          <p:cNvSpPr>
            <a:spLocks noGrp="1"/>
          </p:cNvSpPr>
          <p:nvPr>
            <p:ph type="ftr" sz="quarter" idx="2"/>
          </p:nvPr>
        </p:nvSpPr>
        <p:spPr>
          <a:xfrm>
            <a:off x="5" y="8842235"/>
            <a:ext cx="3043835" cy="466868"/>
          </a:xfrm>
          <a:prstGeom prst="rect">
            <a:avLst/>
          </a:prstGeom>
        </p:spPr>
        <p:txBody>
          <a:bodyPr vert="horz" lIns="91328" tIns="45663" rIns="91328" bIns="45663" rtlCol="0" anchor="b"/>
          <a:lstStyle>
            <a:lvl1pPr algn="l">
              <a:defRPr sz="1200"/>
            </a:lvl1pPr>
          </a:lstStyle>
          <a:p>
            <a:endParaRPr lang="tr-TR"/>
          </a:p>
        </p:txBody>
      </p:sp>
      <p:sp>
        <p:nvSpPr>
          <p:cNvPr id="5" name="Slayt Numarası Yer Tutucusu 4"/>
          <p:cNvSpPr>
            <a:spLocks noGrp="1"/>
          </p:cNvSpPr>
          <p:nvPr>
            <p:ph type="sldNum" sz="quarter" idx="3"/>
          </p:nvPr>
        </p:nvSpPr>
        <p:spPr>
          <a:xfrm>
            <a:off x="3977631" y="8842235"/>
            <a:ext cx="3043835" cy="466868"/>
          </a:xfrm>
          <a:prstGeom prst="rect">
            <a:avLst/>
          </a:prstGeom>
        </p:spPr>
        <p:txBody>
          <a:bodyPr vert="horz" lIns="91328" tIns="45663" rIns="91328" bIns="45663" rtlCol="0" anchor="b"/>
          <a:lstStyle>
            <a:lvl1pPr algn="r">
              <a:defRPr sz="1200"/>
            </a:lvl1pPr>
          </a:lstStyle>
          <a:p>
            <a:fld id="{0827DD8D-DBF9-482F-8EBE-5C2D4F552E87}" type="slidenum">
              <a:rPr lang="tr-TR" smtClean="0"/>
              <a:pPr/>
              <a:t>‹#›</a:t>
            </a:fld>
            <a:endParaRPr lang="tr-TR"/>
          </a:p>
        </p:txBody>
      </p:sp>
    </p:spTree>
    <p:extLst>
      <p:ext uri="{BB962C8B-B14F-4D97-AF65-F5344CB8AC3E}">
        <p14:creationId xmlns:p14="http://schemas.microsoft.com/office/powerpoint/2010/main" val="33852289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4" y="4"/>
            <a:ext cx="3043343" cy="465456"/>
          </a:xfrm>
          <a:prstGeom prst="rect">
            <a:avLst/>
          </a:prstGeom>
        </p:spPr>
        <p:txBody>
          <a:bodyPr vert="horz" lIns="91281" tIns="45641" rIns="91281" bIns="45641" rtlCol="0"/>
          <a:lstStyle>
            <a:lvl1pPr algn="l">
              <a:defRPr sz="1200"/>
            </a:lvl1pPr>
          </a:lstStyle>
          <a:p>
            <a:endParaRPr lang="tr-TR"/>
          </a:p>
        </p:txBody>
      </p:sp>
      <p:sp>
        <p:nvSpPr>
          <p:cNvPr id="3" name="Veri Yer Tutucusu 2"/>
          <p:cNvSpPr>
            <a:spLocks noGrp="1"/>
          </p:cNvSpPr>
          <p:nvPr>
            <p:ph type="dt" idx="1"/>
          </p:nvPr>
        </p:nvSpPr>
        <p:spPr>
          <a:xfrm>
            <a:off x="3978133" y="4"/>
            <a:ext cx="3043343" cy="465456"/>
          </a:xfrm>
          <a:prstGeom prst="rect">
            <a:avLst/>
          </a:prstGeom>
        </p:spPr>
        <p:txBody>
          <a:bodyPr vert="horz" lIns="91281" tIns="45641" rIns="91281" bIns="45641" rtlCol="0"/>
          <a:lstStyle>
            <a:lvl1pPr algn="r">
              <a:defRPr sz="1200"/>
            </a:lvl1pPr>
          </a:lstStyle>
          <a:p>
            <a:fld id="{46FE5D7F-8B0A-43E8-8DB0-DEB836373C0E}" type="datetimeFigureOut">
              <a:rPr lang="tr-TR" smtClean="0"/>
              <a:pPr/>
              <a:t>11.4.2017</a:t>
            </a:fld>
            <a:endParaRPr lang="tr-TR"/>
          </a:p>
        </p:txBody>
      </p:sp>
      <p:sp>
        <p:nvSpPr>
          <p:cNvPr id="4" name="Slayt Görüntüsü Yer Tutucusu 3"/>
          <p:cNvSpPr>
            <a:spLocks noGrp="1" noRot="1" noChangeAspect="1"/>
          </p:cNvSpPr>
          <p:nvPr>
            <p:ph type="sldImg" idx="2"/>
          </p:nvPr>
        </p:nvSpPr>
        <p:spPr>
          <a:xfrm>
            <a:off x="1185863" y="698500"/>
            <a:ext cx="4651375" cy="3489325"/>
          </a:xfrm>
          <a:prstGeom prst="rect">
            <a:avLst/>
          </a:prstGeom>
          <a:noFill/>
          <a:ln w="12700">
            <a:solidFill>
              <a:prstClr val="black"/>
            </a:solidFill>
          </a:ln>
        </p:spPr>
        <p:txBody>
          <a:bodyPr vert="horz" lIns="91281" tIns="45641" rIns="91281" bIns="45641" rtlCol="0" anchor="ctr"/>
          <a:lstStyle/>
          <a:p>
            <a:endParaRPr lang="tr-TR"/>
          </a:p>
        </p:txBody>
      </p:sp>
      <p:sp>
        <p:nvSpPr>
          <p:cNvPr id="5" name="Not Yer Tutucusu 4"/>
          <p:cNvSpPr>
            <a:spLocks noGrp="1"/>
          </p:cNvSpPr>
          <p:nvPr>
            <p:ph type="body" sz="quarter" idx="3"/>
          </p:nvPr>
        </p:nvSpPr>
        <p:spPr>
          <a:xfrm>
            <a:off x="702311" y="4421823"/>
            <a:ext cx="5618480" cy="4189095"/>
          </a:xfrm>
          <a:prstGeom prst="rect">
            <a:avLst/>
          </a:prstGeom>
        </p:spPr>
        <p:txBody>
          <a:bodyPr vert="horz" lIns="91281" tIns="45641" rIns="91281" bIns="45641"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4" y="8842030"/>
            <a:ext cx="3043343" cy="465456"/>
          </a:xfrm>
          <a:prstGeom prst="rect">
            <a:avLst/>
          </a:prstGeom>
        </p:spPr>
        <p:txBody>
          <a:bodyPr vert="horz" lIns="91281" tIns="45641" rIns="91281" bIns="45641" rtlCol="0" anchor="b"/>
          <a:lstStyle>
            <a:lvl1pPr algn="l">
              <a:defRPr sz="1200"/>
            </a:lvl1pPr>
          </a:lstStyle>
          <a:p>
            <a:endParaRPr lang="tr-TR"/>
          </a:p>
        </p:txBody>
      </p:sp>
      <p:sp>
        <p:nvSpPr>
          <p:cNvPr id="7" name="Slayt Numarası Yer Tutucusu 6"/>
          <p:cNvSpPr>
            <a:spLocks noGrp="1"/>
          </p:cNvSpPr>
          <p:nvPr>
            <p:ph type="sldNum" sz="quarter" idx="5"/>
          </p:nvPr>
        </p:nvSpPr>
        <p:spPr>
          <a:xfrm>
            <a:off x="3978133" y="8842030"/>
            <a:ext cx="3043343" cy="465456"/>
          </a:xfrm>
          <a:prstGeom prst="rect">
            <a:avLst/>
          </a:prstGeom>
        </p:spPr>
        <p:txBody>
          <a:bodyPr vert="horz" lIns="91281" tIns="45641" rIns="91281" bIns="45641" rtlCol="0" anchor="b"/>
          <a:lstStyle>
            <a:lvl1pPr algn="r">
              <a:defRPr sz="1200"/>
            </a:lvl1pPr>
          </a:lstStyle>
          <a:p>
            <a:fld id="{8AFF61ED-C933-497D-A754-92ADCF1F13ED}" type="slidenum">
              <a:rPr lang="tr-TR" smtClean="0"/>
              <a:pPr/>
              <a:t>‹#›</a:t>
            </a:fld>
            <a:endParaRPr lang="tr-TR"/>
          </a:p>
        </p:txBody>
      </p:sp>
    </p:spTree>
    <p:extLst>
      <p:ext uri="{BB962C8B-B14F-4D97-AF65-F5344CB8AC3E}">
        <p14:creationId xmlns:p14="http://schemas.microsoft.com/office/powerpoint/2010/main" val="290053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AFF61ED-C933-497D-A754-92ADCF1F13ED}" type="slidenum">
              <a:rPr lang="tr-TR" smtClean="0"/>
              <a:pPr/>
              <a:t>1</a:t>
            </a:fld>
            <a:endParaRPr lang="tr-TR"/>
          </a:p>
        </p:txBody>
      </p:sp>
    </p:spTree>
    <p:extLst>
      <p:ext uri="{BB962C8B-B14F-4D97-AF65-F5344CB8AC3E}">
        <p14:creationId xmlns:p14="http://schemas.microsoft.com/office/powerpoint/2010/main" val="9561860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a:defRPr/>
            </a:pPr>
            <a:fld id="{34B4BC6C-A26A-4437-97D9-22832D07818A}" type="slidenum">
              <a:rPr lang="tr-TR" altLang="tr-TR" smtClean="0"/>
              <a:pPr>
                <a:defRPr/>
              </a:pPr>
              <a:t>10</a:t>
            </a:fld>
            <a:endParaRPr lang="tr-TR" altLang="tr-TR"/>
          </a:p>
        </p:txBody>
      </p:sp>
    </p:spTree>
    <p:extLst>
      <p:ext uri="{BB962C8B-B14F-4D97-AF65-F5344CB8AC3E}">
        <p14:creationId xmlns:p14="http://schemas.microsoft.com/office/powerpoint/2010/main" val="3245086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tr-TR" sz="1100" dirty="0" smtClean="0">
                <a:latin typeface="+mj-lt"/>
                <a:ea typeface="ＭＳ Ｐゴシック" charset="0"/>
              </a:rPr>
              <a:t>2008 yılından bu yana ülkemizde tasarım kültürünün yaygınlaştırılması amacıyla; tasarımcı şirketlerimize, tasarım ofislerimize, ihracatçı birliklerimize, tasarım dernekleri ve birliklerimize, tasarım ve ürün geliştirme projelerini hayata geçiren şirketlerimiz ile gemi ve yat sektöründe faaliyet gösteren şirketlerimize yönelik destek sağlanmakta ve bu destekler her geçen gün sektörün ihtiyaçlarına göre güncellenmektedir.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tr-TR" sz="1100" dirty="0" smtClean="0">
              <a:latin typeface="+mj-lt"/>
              <a:ea typeface="ＭＳ Ｐゴシック"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tr-TR" sz="1100" dirty="0" smtClean="0">
                <a:latin typeface="+mj-lt"/>
                <a:ea typeface="ＭＳ Ｐゴシック" charset="0"/>
              </a:rPr>
              <a:t>Bu kapsamda, yapılan Tebliğ değişiklikleri ile tasarım farkındalığının arttırılması ve Türk tasarım kültürünün yaygınlaştırılmasını </a:t>
            </a:r>
            <a:r>
              <a:rPr lang="tr-TR" sz="1100" dirty="0" err="1" smtClean="0">
                <a:latin typeface="+mj-lt"/>
                <a:ea typeface="ＭＳ Ｐゴシック" charset="0"/>
              </a:rPr>
              <a:t>teminen</a:t>
            </a:r>
            <a:r>
              <a:rPr lang="tr-TR" sz="1100" dirty="0" smtClean="0">
                <a:latin typeface="+mj-lt"/>
                <a:ea typeface="ＭＳ Ｐゴシック" charset="0"/>
              </a:rPr>
              <a:t> ihracatçı birliklerimize, tasarım dernekleri ve birliklerimiz tarafından düzenlenen tasarım yarışması organizasyonlarında derece elde ederek yurtdışı eğitim ve yaşam giderleri desteğinden faydalandırılacak tasarımcı sayısı yıllık 30’dan 60’a çıkarılmıştır.</a:t>
            </a:r>
          </a:p>
          <a:p>
            <a:r>
              <a:rPr lang="tr-TR" sz="1100" kern="1200" dirty="0" smtClean="0">
                <a:solidFill>
                  <a:schemeClr val="tx1"/>
                </a:solidFill>
                <a:effectLst/>
                <a:latin typeface="+mj-lt"/>
                <a:ea typeface="+mn-ea"/>
                <a:cs typeface="+mn-cs"/>
              </a:rPr>
              <a:t>Buna ek olarak; tasarımcı şirketleri ve tasarım ofislerinin hâlihazırda desteklenen yurtdışında gerçekleştirecekleri marka tescili ve tescilin korunması faaliyetlerinin yanı sıra marka tescilinin yenilenmesi faaliyeti de destek kapsamına alınmıştır. Bu değişikliklerin hayata geçmesiyle birlikte, ülkemizin katma değerli ihracatı ve küresel rekabetçiliği artması hedeflenmektedir.</a:t>
            </a:r>
          </a:p>
          <a:p>
            <a:endParaRPr lang="tr-TR" sz="1100" dirty="0" smtClean="0">
              <a:latin typeface="+mj-l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tr-TR" sz="1100" kern="1200" dirty="0" smtClean="0">
                <a:solidFill>
                  <a:schemeClr val="tx1"/>
                </a:solidFill>
                <a:effectLst/>
                <a:latin typeface="+mj-lt"/>
                <a:ea typeface="+mn-ea"/>
                <a:cs typeface="+mn-cs"/>
              </a:rPr>
              <a:t>İhracatçı firmalarımızın moda, endüstriyel tasarım ve </a:t>
            </a:r>
            <a:r>
              <a:rPr lang="tr-TR" sz="1100" kern="1200" dirty="0" err="1" smtClean="0">
                <a:solidFill>
                  <a:schemeClr val="tx1"/>
                </a:solidFill>
                <a:effectLst/>
                <a:latin typeface="+mj-lt"/>
                <a:ea typeface="+mn-ea"/>
                <a:cs typeface="+mn-cs"/>
              </a:rPr>
              <a:t>inovasyon</a:t>
            </a:r>
            <a:r>
              <a:rPr lang="tr-TR" sz="1100" kern="1200" dirty="0" smtClean="0">
                <a:solidFill>
                  <a:schemeClr val="tx1"/>
                </a:solidFill>
                <a:effectLst/>
                <a:latin typeface="+mj-lt"/>
                <a:ea typeface="+mn-ea"/>
                <a:cs typeface="+mn-cs"/>
              </a:rPr>
              <a:t> kapasitelerinin artırılarak, ihracata dönük katma değerli ürün üretmeleri amacıyla uygulanacak Tasarım ve Ürün Geliştirme Projeleri kapsamında alacakları alet/teçhizat/malzeme/yazılımlarına ilişkin destek kalemlerinin içeriği de mevzuat çalışmalarımız kapsamında farklı sektörlerden gelen talepler doğrultusunda geliştirilerek güncellenmektedir.</a:t>
            </a:r>
            <a:endParaRPr lang="tr-TR" sz="1100" dirty="0">
              <a:latin typeface="+mj-lt"/>
            </a:endParaRPr>
          </a:p>
        </p:txBody>
      </p:sp>
      <p:sp>
        <p:nvSpPr>
          <p:cNvPr id="4" name="Slayt Numarası Yer Tutucusu 3"/>
          <p:cNvSpPr>
            <a:spLocks noGrp="1"/>
          </p:cNvSpPr>
          <p:nvPr>
            <p:ph type="sldNum" sz="quarter" idx="10"/>
          </p:nvPr>
        </p:nvSpPr>
        <p:spPr/>
        <p:txBody>
          <a:bodyPr/>
          <a:lstStyle/>
          <a:p>
            <a:pPr>
              <a:defRPr/>
            </a:pPr>
            <a:fld id="{34B4BC6C-A26A-4437-97D9-22832D07818A}" type="slidenum">
              <a:rPr lang="tr-TR" altLang="tr-TR" smtClean="0"/>
              <a:pPr>
                <a:defRPr/>
              </a:pPr>
              <a:t>11</a:t>
            </a:fld>
            <a:endParaRPr lang="tr-TR" altLang="tr-TR"/>
          </a:p>
        </p:txBody>
      </p:sp>
    </p:spTree>
    <p:extLst>
      <p:ext uri="{BB962C8B-B14F-4D97-AF65-F5344CB8AC3E}">
        <p14:creationId xmlns:p14="http://schemas.microsoft.com/office/powerpoint/2010/main" val="3770231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ltLang="tr-TR" sz="1200" dirty="0" smtClean="0"/>
              <a:t>Kamuoyu tarafından yakından bilinen TURQUALITY</a:t>
            </a:r>
            <a:r>
              <a:rPr lang="tr-TR" altLang="tr-TR" sz="1200" baseline="30000" dirty="0" smtClean="0"/>
              <a:t>® </a:t>
            </a:r>
            <a:r>
              <a:rPr lang="tr-TR" altLang="tr-TR" sz="1200" dirty="0" smtClean="0"/>
              <a:t> programımız ise, Türkiye</a:t>
            </a:r>
            <a:r>
              <a:rPr lang="tr-TR" altLang="en-US" sz="1200" dirty="0" smtClean="0"/>
              <a:t>’</a:t>
            </a:r>
            <a:r>
              <a:rPr lang="tr-TR" altLang="tr-TR" sz="1200" dirty="0" smtClean="0"/>
              <a:t>nin rekabet avantajını elinde bulundurduğu ve markalaşma potansiyeli olan ürün gruplarına sahip firmaların, uluslararası pazarlarda kendi markalarıyla global bir oyuncu olabilmelerine hizmet eden bir destek platformudur. Bu sistemle, güçlü global Türk markaları geliştirerek ülkemizin ihracatını artırmayı ve geliştirilen Türk markaları eliyle </a:t>
            </a:r>
            <a:r>
              <a:rPr lang="tr-TR" altLang="en-US" sz="1200" dirty="0" smtClean="0"/>
              <a:t>“</a:t>
            </a:r>
            <a:r>
              <a:rPr lang="tr-TR" altLang="tr-TR" sz="1200" dirty="0" smtClean="0"/>
              <a:t>Türk Malı</a:t>
            </a:r>
            <a:r>
              <a:rPr lang="tr-TR" altLang="en-US" sz="1200" dirty="0" smtClean="0"/>
              <a:t>”</a:t>
            </a:r>
            <a:r>
              <a:rPr lang="tr-TR" altLang="tr-TR" sz="1200" dirty="0" smtClean="0"/>
              <a:t> imajını güçlendirmeyi hedefliyoruz.</a:t>
            </a:r>
          </a:p>
          <a:p>
            <a:pPr marL="0" marR="0" indent="0" algn="l" defTabSz="914400" rtl="0" eaLnBrk="0" fontAlgn="base" latinLnBrk="0" hangingPunct="0">
              <a:lnSpc>
                <a:spcPct val="100000"/>
              </a:lnSpc>
              <a:spcBef>
                <a:spcPct val="30000"/>
              </a:spcBef>
              <a:spcAft>
                <a:spcPct val="0"/>
              </a:spcAft>
              <a:buClrTx/>
              <a:buSzTx/>
              <a:buFontTx/>
              <a:buNone/>
              <a:tabLst/>
              <a:defRPr/>
            </a:pPr>
            <a:endParaRPr lang="tr-TR"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tr-TR" dirty="0" smtClean="0"/>
              <a:t>2004</a:t>
            </a:r>
            <a:r>
              <a:rPr lang="tr-TR" baseline="0" dirty="0" smtClean="0"/>
              <a:t> yılından bu yana uyguladığımız bu Program ile küresel ölçekte tanınan markalara destek oluyoruz.</a:t>
            </a:r>
            <a:endParaRPr lang="tr-TR" dirty="0" smtClean="0"/>
          </a:p>
          <a:p>
            <a:endParaRPr lang="tr-TR" dirty="0"/>
          </a:p>
        </p:txBody>
      </p:sp>
      <p:sp>
        <p:nvSpPr>
          <p:cNvPr id="4" name="Slayt Numarası Yer Tutucusu 3"/>
          <p:cNvSpPr>
            <a:spLocks noGrp="1"/>
          </p:cNvSpPr>
          <p:nvPr>
            <p:ph type="sldNum" sz="quarter" idx="10"/>
          </p:nvPr>
        </p:nvSpPr>
        <p:spPr/>
        <p:txBody>
          <a:bodyPr/>
          <a:lstStyle/>
          <a:p>
            <a:pPr>
              <a:defRPr/>
            </a:pPr>
            <a:fld id="{A64AE405-89AA-4477-B3F7-CF4771DB5E64}" type="slidenum">
              <a:rPr lang="tr-TR" altLang="tr-TR" smtClean="0"/>
              <a:pPr>
                <a:defRPr/>
              </a:pPr>
              <a:t>12</a:t>
            </a:fld>
            <a:endParaRPr lang="tr-TR" altLang="tr-TR"/>
          </a:p>
        </p:txBody>
      </p:sp>
    </p:spTree>
    <p:extLst>
      <p:ext uri="{BB962C8B-B14F-4D97-AF65-F5344CB8AC3E}">
        <p14:creationId xmlns:p14="http://schemas.microsoft.com/office/powerpoint/2010/main" val="35172330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a:defRPr/>
            </a:pPr>
            <a:fld id="{8E7A61C2-360F-4A9B-AC99-63C2A26EAA47}" type="slidenum">
              <a:rPr lang="tr-TR">
                <a:solidFill>
                  <a:prstClr val="black"/>
                </a:solidFill>
              </a:rPr>
              <a:pPr>
                <a:defRPr/>
              </a:pPr>
              <a:t>13</a:t>
            </a:fld>
            <a:endParaRPr lang="tr-TR">
              <a:solidFill>
                <a:prstClr val="black"/>
              </a:solidFill>
            </a:endParaRPr>
          </a:p>
        </p:txBody>
      </p:sp>
    </p:spTree>
    <p:extLst>
      <p:ext uri="{BB962C8B-B14F-4D97-AF65-F5344CB8AC3E}">
        <p14:creationId xmlns:p14="http://schemas.microsoft.com/office/powerpoint/2010/main" val="1997005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tr-TR" sz="1200" kern="1200" dirty="0" smtClean="0">
                <a:solidFill>
                  <a:schemeClr val="tx1"/>
                </a:solidFill>
                <a:effectLst/>
                <a:latin typeface="+mn-lt"/>
                <a:ea typeface="+mn-ea"/>
                <a:cs typeface="+mn-cs"/>
              </a:rPr>
              <a:t>ABD, İngiltere ve İtalya gibi gelişmiş ülkeler sadece ihracatçılarına değil onların diğer ülkelerdeki müşterilerine de avantajlı alıcı kredileriyle destek vermektedirler. Benzer bir mekanizma ile geleneksel destek mekanizmalarımızın ötesine geçerek ihracatçılarımızın yurtdışındaki müşterisine kredi kullandıracağız. Bundan böyle Türk Makinesi ve yatırım malı satın alan yurtdışındaki alıcılara aynı biz de aynı imkânı sağlayacağız Bu krediyi kullandırırken gelişmiş ülke Eximbankları ile Türk Eximbank’ın uyguladığı faiz farkını Bakanlığımız karşılayacak. Bu sayede ilk yıl 160 milyon dolar, ikinci yıl 400 milyon dolar ve ilk 5 yıl içinde toplam 1 milyar dolarlık alıcı kredisi imkânı oluşturulacak.</a:t>
            </a:r>
          </a:p>
        </p:txBody>
      </p:sp>
      <p:sp>
        <p:nvSpPr>
          <p:cNvPr id="4" name="Slayt Numarası Yer Tutucusu 3"/>
          <p:cNvSpPr>
            <a:spLocks noGrp="1"/>
          </p:cNvSpPr>
          <p:nvPr>
            <p:ph type="sldNum" sz="quarter" idx="10"/>
          </p:nvPr>
        </p:nvSpPr>
        <p:spPr/>
        <p:txBody>
          <a:bodyPr/>
          <a:lstStyle/>
          <a:p>
            <a:pPr>
              <a:defRPr/>
            </a:pPr>
            <a:fld id="{34B4BC6C-A26A-4437-97D9-22832D07818A}" type="slidenum">
              <a:rPr lang="tr-TR" altLang="tr-TR" smtClean="0"/>
              <a:pPr>
                <a:defRPr/>
              </a:pPr>
              <a:t>14</a:t>
            </a:fld>
            <a:endParaRPr lang="tr-TR" altLang="tr-TR"/>
          </a:p>
        </p:txBody>
      </p:sp>
    </p:spTree>
    <p:extLst>
      <p:ext uri="{BB962C8B-B14F-4D97-AF65-F5344CB8AC3E}">
        <p14:creationId xmlns:p14="http://schemas.microsoft.com/office/powerpoint/2010/main" val="8025561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a:defRPr/>
            </a:pPr>
            <a:fld id="{8E7A61C2-360F-4A9B-AC99-63C2A26EAA47}" type="slidenum">
              <a:rPr lang="tr-TR">
                <a:solidFill>
                  <a:prstClr val="black"/>
                </a:solidFill>
              </a:rPr>
              <a:pPr>
                <a:defRPr/>
              </a:pPr>
              <a:t>15</a:t>
            </a:fld>
            <a:endParaRPr lang="tr-TR">
              <a:solidFill>
                <a:prstClr val="black"/>
              </a:solidFill>
            </a:endParaRPr>
          </a:p>
        </p:txBody>
      </p:sp>
    </p:spTree>
    <p:extLst>
      <p:ext uri="{BB962C8B-B14F-4D97-AF65-F5344CB8AC3E}">
        <p14:creationId xmlns:p14="http://schemas.microsoft.com/office/powerpoint/2010/main" val="24723537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tr-TR" sz="1200" kern="1200" dirty="0" smtClean="0">
                <a:solidFill>
                  <a:schemeClr val="tx1"/>
                </a:solidFill>
                <a:effectLst/>
                <a:latin typeface="+mn-lt"/>
                <a:ea typeface="+mn-ea"/>
                <a:cs typeface="+mn-cs"/>
              </a:rPr>
              <a:t>Küresel ticaret her geçe gün daha yoğun bir rekabet ortamına sahne olmaktadır. Bu rekabet ortamında ihracatçılarımızın yeni pazarlara ve yeni müşterilere ihracat yaparken üstlendikleri risklerin Eximbank tarafından daha cesaretle sigortalanmasının sağlanması için Türk Eximbank’a sigorta tazmin desteği verilecek. Afrika gibi riski yüksek olan ve bu nedenle </a:t>
            </a:r>
            <a:r>
              <a:rPr lang="tr-TR" sz="1200" kern="1200" dirty="0" err="1" smtClean="0">
                <a:solidFill>
                  <a:schemeClr val="tx1"/>
                </a:solidFill>
                <a:effectLst/>
                <a:latin typeface="+mn-lt"/>
                <a:ea typeface="+mn-ea"/>
                <a:cs typeface="+mn-cs"/>
              </a:rPr>
              <a:t>reasüre</a:t>
            </a:r>
            <a:r>
              <a:rPr lang="tr-TR" sz="1200" kern="1200" dirty="0" smtClean="0">
                <a:solidFill>
                  <a:schemeClr val="tx1"/>
                </a:solidFill>
                <a:effectLst/>
                <a:latin typeface="+mn-lt"/>
                <a:ea typeface="+mn-ea"/>
                <a:cs typeface="+mn-cs"/>
              </a:rPr>
              <a:t> edilemeyen projelerin Eximbank tarafından daha kolay sigortalanabilmesini sağlayacağız. Bu destek sayesinde, dünyada 239 ülke ve bölgeye ihracat yapan ihracatçılarımızın aldıkları riskin bir kısmını biz üstlenmiş olacağız. Tekrar etmekte fayda görüyorum; ülkesi için üreten, istihdam sağlayan, risk alan ihracatçılarımızın yanındayız. Tazmin desteği ile daha önceden riskli olması nedeniyle gerçekleşmeyen ihracatın da yapılmaya başlanmasıyla yıllık ihracatımızın çok kısa sürede daha da artmasını hedefliyoruz.</a:t>
            </a:r>
          </a:p>
        </p:txBody>
      </p:sp>
      <p:sp>
        <p:nvSpPr>
          <p:cNvPr id="4" name="Slayt Numarası Yer Tutucusu 3"/>
          <p:cNvSpPr>
            <a:spLocks noGrp="1"/>
          </p:cNvSpPr>
          <p:nvPr>
            <p:ph type="sldNum" sz="quarter" idx="10"/>
          </p:nvPr>
        </p:nvSpPr>
        <p:spPr/>
        <p:txBody>
          <a:bodyPr/>
          <a:lstStyle/>
          <a:p>
            <a:pPr>
              <a:defRPr/>
            </a:pPr>
            <a:fld id="{34B4BC6C-A26A-4437-97D9-22832D07818A}" type="slidenum">
              <a:rPr lang="tr-TR" altLang="tr-TR" smtClean="0"/>
              <a:pPr>
                <a:defRPr/>
              </a:pPr>
              <a:t>16</a:t>
            </a:fld>
            <a:endParaRPr lang="tr-TR" altLang="tr-TR"/>
          </a:p>
        </p:txBody>
      </p:sp>
    </p:spTree>
    <p:extLst>
      <p:ext uri="{BB962C8B-B14F-4D97-AF65-F5344CB8AC3E}">
        <p14:creationId xmlns:p14="http://schemas.microsoft.com/office/powerpoint/2010/main" val="1989085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a:defRPr/>
            </a:pPr>
            <a:fld id="{8E7A61C2-360F-4A9B-AC99-63C2A26EAA47}" type="slidenum">
              <a:rPr lang="tr-TR">
                <a:solidFill>
                  <a:prstClr val="black"/>
                </a:solidFill>
              </a:rPr>
              <a:pPr>
                <a:defRPr/>
              </a:pPr>
              <a:t>17</a:t>
            </a:fld>
            <a:endParaRPr lang="tr-TR">
              <a:solidFill>
                <a:prstClr val="black"/>
              </a:solidFill>
            </a:endParaRPr>
          </a:p>
        </p:txBody>
      </p:sp>
    </p:spTree>
    <p:extLst>
      <p:ext uri="{BB962C8B-B14F-4D97-AF65-F5344CB8AC3E}">
        <p14:creationId xmlns:p14="http://schemas.microsoft.com/office/powerpoint/2010/main" val="41899436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tr-TR" sz="1200" kern="1200" dirty="0" smtClean="0">
                <a:solidFill>
                  <a:schemeClr val="tx1"/>
                </a:solidFill>
                <a:effectLst/>
                <a:latin typeface="+mn-lt"/>
                <a:ea typeface="+mn-ea"/>
                <a:cs typeface="+mn-cs"/>
              </a:rPr>
              <a:t>Katma değerli ihracatın teşvik edilmesi ve ihracat dağılımında orta ve yüksek teknolojiye haiz sektörlerin ağırlığının artırılması amacıyla bir destek mekanizması daha tasarladık. Firmalarımızın orta-yüksek teknolojili ürünlerle entegre çözümler üreterek pastadan daha büyük paylar almaları vizyonuyla firmalarımızın ürettiği katma değeri ödüllendirerek, ihracatımızda çarpan etkisi yüksek ürünlerin oranını artırmaya çalışmaktayız. Bu sistemle orta-yüksek ve yüksek teknoloji grubu içerisinden seçilen ve Ar-Ge sonucu geliştirilip son 1 yıl içerisinde ticarileşen ürünlerin ihracatı dikkate alınarak şirket bünyesinde oluşturulan katma değerin %40’ına kadar nakit destek sağlayacağız. Küresel tedarik zincirine girmeyi nasıl destekliyorsak bu mekanizma ile de o zincirde yer alan firmalarımızın daha üst basamaklara çıkmasını sağlayacağız. </a:t>
            </a:r>
          </a:p>
        </p:txBody>
      </p:sp>
      <p:sp>
        <p:nvSpPr>
          <p:cNvPr id="4" name="Slayt Numarası Yer Tutucusu 3"/>
          <p:cNvSpPr>
            <a:spLocks noGrp="1"/>
          </p:cNvSpPr>
          <p:nvPr>
            <p:ph type="sldNum" sz="quarter" idx="10"/>
          </p:nvPr>
        </p:nvSpPr>
        <p:spPr/>
        <p:txBody>
          <a:bodyPr/>
          <a:lstStyle/>
          <a:p>
            <a:pPr>
              <a:defRPr/>
            </a:pPr>
            <a:fld id="{34B4BC6C-A26A-4437-97D9-22832D07818A}" type="slidenum">
              <a:rPr lang="tr-TR" altLang="tr-TR" smtClean="0"/>
              <a:pPr>
                <a:defRPr/>
              </a:pPr>
              <a:t>18</a:t>
            </a:fld>
            <a:endParaRPr lang="tr-TR" altLang="tr-TR"/>
          </a:p>
        </p:txBody>
      </p:sp>
    </p:spTree>
    <p:extLst>
      <p:ext uri="{BB962C8B-B14F-4D97-AF65-F5344CB8AC3E}">
        <p14:creationId xmlns:p14="http://schemas.microsoft.com/office/powerpoint/2010/main" val="4149604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AFF61ED-C933-497D-A754-92ADCF1F13ED}" type="slidenum">
              <a:rPr lang="tr-TR" smtClean="0"/>
              <a:pPr/>
              <a:t>19</a:t>
            </a:fld>
            <a:endParaRPr lang="tr-TR"/>
          </a:p>
        </p:txBody>
      </p:sp>
    </p:spTree>
    <p:extLst>
      <p:ext uri="{BB962C8B-B14F-4D97-AF65-F5344CB8AC3E}">
        <p14:creationId xmlns:p14="http://schemas.microsoft.com/office/powerpoint/2010/main" val="378491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Yurt Dışı Birim, Marka ve</a:t>
            </a:r>
            <a:r>
              <a:rPr lang="tr-TR" sz="1200" kern="1200" baseline="0" dirty="0" smtClean="0">
                <a:solidFill>
                  <a:schemeClr val="tx1"/>
                </a:solidFill>
                <a:effectLst/>
                <a:latin typeface="+mn-lt"/>
                <a:ea typeface="+mn-ea"/>
                <a:cs typeface="+mn-cs"/>
              </a:rPr>
              <a:t> Tanıtım Faaliyetlerinin Desteklenmesi Hakkında Tebliğ kapsamında, f</a:t>
            </a:r>
            <a:r>
              <a:rPr lang="tr-TR" sz="1200" kern="1200" dirty="0" smtClean="0">
                <a:solidFill>
                  <a:schemeClr val="tx1"/>
                </a:solidFill>
                <a:effectLst/>
                <a:latin typeface="+mn-lt"/>
                <a:ea typeface="+mn-ea"/>
                <a:cs typeface="+mn-cs"/>
              </a:rPr>
              <a:t>irmalarımızın ve İşbirliği Kuruluşlarının yurt dışında açtıkları birimlerine ilişkin kira giderleri,</a:t>
            </a:r>
            <a:r>
              <a:rPr lang="tr-TR" sz="1200" kern="1200" baseline="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yurt dışında gerçekleştirdikleri tanıtım faaliyetleri ve marka tescili giderleri desteklenmektedir. Destek süresi 4 yıldır.</a:t>
            </a:r>
            <a:r>
              <a:rPr lang="tr-TR" sz="1200" kern="1200" baseline="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baseline="0" dirty="0" smtClean="0">
                <a:solidFill>
                  <a:schemeClr val="tx1"/>
                </a:solidFill>
                <a:effectLst/>
                <a:latin typeface="+mn-lt"/>
                <a:ea typeface="+mn-ea"/>
                <a:cs typeface="+mn-cs"/>
              </a:rPr>
              <a:t>Ş</a:t>
            </a:r>
            <a:r>
              <a:rPr lang="tr-TR" sz="1200" kern="1200" dirty="0" smtClean="0">
                <a:solidFill>
                  <a:schemeClr val="tx1"/>
                </a:solidFill>
                <a:effectLst/>
                <a:latin typeface="+mn-lt"/>
                <a:ea typeface="+mn-ea"/>
                <a:cs typeface="+mn-cs"/>
              </a:rPr>
              <a:t>irketler veya</a:t>
            </a:r>
            <a:r>
              <a:rPr lang="tr-TR" sz="1200" kern="1200" baseline="0" dirty="0" smtClean="0">
                <a:solidFill>
                  <a:schemeClr val="tx1"/>
                </a:solidFill>
                <a:effectLst/>
                <a:latin typeface="+mn-lt"/>
                <a:ea typeface="+mn-ea"/>
                <a:cs typeface="+mn-cs"/>
              </a:rPr>
              <a:t> İşbirliği Kuruluşları </a:t>
            </a:r>
            <a:r>
              <a:rPr lang="tr-TR" sz="1200" kern="1200" dirty="0" smtClean="0">
                <a:solidFill>
                  <a:schemeClr val="tx1"/>
                </a:solidFill>
                <a:effectLst/>
                <a:latin typeface="+mn-lt"/>
                <a:ea typeface="+mn-ea"/>
                <a:cs typeface="+mn-cs"/>
              </a:rPr>
              <a:t>en fazla 25 farklı birimi için destekten yararlanabiliyorlar.</a:t>
            </a: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Yaptığımız Tebliğ değişiklikleri ile kira giderleri sınai-ticari şirketler ve İşbirliği Kuruluşları için %50, ticari şirketler için %40 oranında desteklenecektir. Marka tescil ve tanıtım harcamaları destek oranlarını 2017 yılı</a:t>
            </a:r>
            <a:r>
              <a:rPr lang="tr-TR" sz="1200" kern="1200" baseline="0" dirty="0" smtClean="0">
                <a:solidFill>
                  <a:schemeClr val="tx1"/>
                </a:solidFill>
                <a:effectLst/>
                <a:latin typeface="+mn-lt"/>
                <a:ea typeface="+mn-ea"/>
                <a:cs typeface="+mn-cs"/>
              </a:rPr>
              <a:t> sonuna kadar</a:t>
            </a:r>
            <a:r>
              <a:rPr lang="tr-TR" sz="1200" kern="1200" dirty="0" smtClean="0">
                <a:solidFill>
                  <a:schemeClr val="tx1"/>
                </a:solidFill>
                <a:effectLst/>
                <a:latin typeface="+mn-lt"/>
                <a:ea typeface="+mn-ea"/>
                <a:cs typeface="+mn-cs"/>
              </a:rPr>
              <a:t> 10 puan artırıp</a:t>
            </a:r>
            <a:r>
              <a:rPr lang="tr-TR" sz="1200" kern="1200" baseline="0" dirty="0" smtClean="0">
                <a:solidFill>
                  <a:schemeClr val="tx1"/>
                </a:solidFill>
                <a:effectLst/>
                <a:latin typeface="+mn-lt"/>
                <a:ea typeface="+mn-ea"/>
                <a:cs typeface="+mn-cs"/>
              </a:rPr>
              <a:t> tanıtımı %</a:t>
            </a:r>
            <a:r>
              <a:rPr lang="tr-TR" sz="1200" kern="1200" baseline="0" dirty="0" err="1" smtClean="0">
                <a:solidFill>
                  <a:schemeClr val="tx1"/>
                </a:solidFill>
                <a:effectLst/>
                <a:latin typeface="+mn-lt"/>
                <a:ea typeface="+mn-ea"/>
                <a:cs typeface="+mn-cs"/>
              </a:rPr>
              <a:t>60’dan</a:t>
            </a:r>
            <a:r>
              <a:rPr lang="tr-TR" sz="1200" kern="1200" baseline="0" dirty="0" smtClean="0">
                <a:solidFill>
                  <a:schemeClr val="tx1"/>
                </a:solidFill>
                <a:effectLst/>
                <a:latin typeface="+mn-lt"/>
                <a:ea typeface="+mn-ea"/>
                <a:cs typeface="+mn-cs"/>
              </a:rPr>
              <a:t> %</a:t>
            </a:r>
            <a:r>
              <a:rPr lang="tr-TR" sz="1200" kern="1200" baseline="0" dirty="0" err="1" smtClean="0">
                <a:solidFill>
                  <a:schemeClr val="tx1"/>
                </a:solidFill>
                <a:effectLst/>
                <a:latin typeface="+mn-lt"/>
                <a:ea typeface="+mn-ea"/>
                <a:cs typeface="+mn-cs"/>
              </a:rPr>
              <a:t>70’e</a:t>
            </a:r>
            <a:r>
              <a:rPr lang="tr-TR" sz="1200" kern="1200" baseline="0" dirty="0" smtClean="0">
                <a:solidFill>
                  <a:schemeClr val="tx1"/>
                </a:solidFill>
                <a:effectLst/>
                <a:latin typeface="+mn-lt"/>
                <a:ea typeface="+mn-ea"/>
                <a:cs typeface="+mn-cs"/>
              </a:rPr>
              <a:t> marka tescil harcamalarını ise %</a:t>
            </a:r>
            <a:r>
              <a:rPr lang="tr-TR" sz="1200" kern="1200" baseline="0" dirty="0" err="1" smtClean="0">
                <a:solidFill>
                  <a:schemeClr val="tx1"/>
                </a:solidFill>
                <a:effectLst/>
                <a:latin typeface="+mn-lt"/>
                <a:ea typeface="+mn-ea"/>
                <a:cs typeface="+mn-cs"/>
              </a:rPr>
              <a:t>50’de</a:t>
            </a:r>
            <a:r>
              <a:rPr lang="tr-TR" sz="1200" kern="1200" baseline="0" dirty="0" smtClean="0">
                <a:solidFill>
                  <a:schemeClr val="tx1"/>
                </a:solidFill>
                <a:effectLst/>
                <a:latin typeface="+mn-lt"/>
                <a:ea typeface="+mn-ea"/>
                <a:cs typeface="+mn-cs"/>
              </a:rPr>
              <a:t> </a:t>
            </a:r>
            <a:r>
              <a:rPr lang="tr-TR" sz="1200" kern="1200" baseline="0" dirty="0" err="1" smtClean="0">
                <a:solidFill>
                  <a:schemeClr val="tx1"/>
                </a:solidFill>
                <a:effectLst/>
                <a:latin typeface="+mn-lt"/>
                <a:ea typeface="+mn-ea"/>
                <a:cs typeface="+mn-cs"/>
              </a:rPr>
              <a:t>60’a</a:t>
            </a:r>
            <a:r>
              <a:rPr lang="tr-TR" sz="1200" kern="1200" baseline="0" dirty="0" smtClean="0">
                <a:solidFill>
                  <a:schemeClr val="tx1"/>
                </a:solidFill>
                <a:effectLst/>
                <a:latin typeface="+mn-lt"/>
                <a:ea typeface="+mn-ea"/>
                <a:cs typeface="+mn-cs"/>
              </a:rPr>
              <a:t> çıkardık. </a:t>
            </a: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baseline="0" dirty="0" smtClean="0">
                <a:solidFill>
                  <a:schemeClr val="tx1"/>
                </a:solidFill>
                <a:effectLst/>
                <a:latin typeface="+mn-lt"/>
                <a:ea typeface="+mn-ea"/>
                <a:cs typeface="+mn-cs"/>
              </a:rPr>
              <a:t>Buna ilaveten, eğer şirket merkezi 4,5,6 . Bölge illerinden birinde yer alıyorsa 10 puan, yurt dışı faaliyet hedef ve öncelikli ülkelerden birinde gerçekleştiriliyorsa 10 puan daha ilave destek sağlanıyor. Yani Sivas’ta faaliyet gösteren bir şirketin Almanya’da 2017 yılında yaptığı reklam için destek oranı %90 olabilecektir. </a:t>
            </a: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p:txBody>
      </p:sp>
      <p:sp>
        <p:nvSpPr>
          <p:cNvPr id="4" name="Slayt Numarası Yer Tutucusu 3"/>
          <p:cNvSpPr>
            <a:spLocks noGrp="1"/>
          </p:cNvSpPr>
          <p:nvPr>
            <p:ph type="sldNum" sz="quarter" idx="10"/>
          </p:nvPr>
        </p:nvSpPr>
        <p:spPr/>
        <p:txBody>
          <a:bodyPr/>
          <a:lstStyle/>
          <a:p>
            <a:fld id="{8AFF61ED-C933-497D-A754-92ADCF1F13ED}" type="slidenum">
              <a:rPr lang="tr-TR" smtClean="0"/>
              <a:pPr/>
              <a:t>2</a:t>
            </a:fld>
            <a:endParaRPr lang="tr-TR"/>
          </a:p>
        </p:txBody>
      </p:sp>
    </p:spTree>
    <p:extLst>
      <p:ext uri="{BB962C8B-B14F-4D97-AF65-F5344CB8AC3E}">
        <p14:creationId xmlns:p14="http://schemas.microsoft.com/office/powerpoint/2010/main" val="3262495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Firmalarımızın ve İşbirliği Kuruluşlarının yurtdışında gerçekleştirdikleri tanıtım faaliyetleri, yurtdışında açtıkları birimlerine ilişkin kira giderleri ve marka tescili giderleri desteklenmektedir. </a:t>
            </a:r>
          </a:p>
          <a:p>
            <a:r>
              <a:rPr lang="tr-TR" sz="1200" kern="1200" dirty="0" smtClean="0">
                <a:solidFill>
                  <a:schemeClr val="tx1"/>
                </a:solidFill>
                <a:effectLst/>
                <a:latin typeface="+mn-lt"/>
                <a:ea typeface="+mn-ea"/>
                <a:cs typeface="+mn-cs"/>
              </a:rPr>
              <a:t>Destek süresi 4 yıl olup bir firmanın en fazla 25 farklı birimi için destek sağlanmaktadır. Yaptığımız değişiklikler</a:t>
            </a:r>
            <a:r>
              <a:rPr lang="tr-TR" sz="1200" kern="1200" baseline="0" dirty="0" smtClean="0">
                <a:solidFill>
                  <a:schemeClr val="tx1"/>
                </a:solidFill>
                <a:effectLst/>
                <a:latin typeface="+mn-lt"/>
                <a:ea typeface="+mn-ea"/>
                <a:cs typeface="+mn-cs"/>
              </a:rPr>
              <a:t> ile </a:t>
            </a:r>
            <a:r>
              <a:rPr lang="tr-TR" sz="1200" kern="1200" dirty="0" smtClean="0">
                <a:solidFill>
                  <a:schemeClr val="tx1"/>
                </a:solidFill>
                <a:effectLst/>
                <a:latin typeface="+mn-lt"/>
                <a:ea typeface="+mn-ea"/>
                <a:cs typeface="+mn-cs"/>
              </a:rPr>
              <a:t>marka tescil ve tanıtım harcamaları destek oranında 10 puan artırıma gidilmiştir. Birim kira desteğinde sınai-ticari şirketler için %50, ticari şirketler için %40 oranında destek sağlanmaktadır.</a:t>
            </a:r>
          </a:p>
          <a:p>
            <a:endParaRPr lang="tr-TR" dirty="0" smtClean="0"/>
          </a:p>
          <a:p>
            <a:r>
              <a:rPr lang="tr-TR" sz="1200" kern="1200" dirty="0" smtClean="0">
                <a:solidFill>
                  <a:schemeClr val="tx1"/>
                </a:solidFill>
                <a:effectLst/>
                <a:latin typeface="+mn-lt"/>
                <a:ea typeface="+mn-ea"/>
                <a:cs typeface="+mn-cs"/>
              </a:rPr>
              <a:t>TTM İşbirliği Kuruluşu liderliğinde firmalarımızın yurtdışı pazarlara girişte faydalanabilecekleri, söz konusu pazarlardaki dağıtım kanalları ağımızın güçlendirilmesine yönelik çok boyutlu bir destek mekanizmasıdır. TİM ve İşbirliği Kuruluşları ortaklığında Dubai/BAE, Tahran/İran ve New York/ ABD’de önümüzdeki aylarda TTM açılması için son aşamaya gelinmiştir. Yaptığımız</a:t>
            </a:r>
            <a:r>
              <a:rPr lang="tr-TR" sz="1200" kern="1200" baseline="0" dirty="0" smtClean="0">
                <a:solidFill>
                  <a:schemeClr val="tx1"/>
                </a:solidFill>
                <a:effectLst/>
                <a:latin typeface="+mn-lt"/>
                <a:ea typeface="+mn-ea"/>
                <a:cs typeface="+mn-cs"/>
              </a:rPr>
              <a:t> değişikliklerle, </a:t>
            </a:r>
            <a:r>
              <a:rPr lang="tr-TR" sz="1200" kern="1200" dirty="0" err="1" smtClean="0">
                <a:solidFill>
                  <a:schemeClr val="tx1"/>
                </a:solidFill>
                <a:effectLst/>
                <a:latin typeface="+mn-lt"/>
                <a:ea typeface="+mn-ea"/>
                <a:cs typeface="+mn-cs"/>
              </a:rPr>
              <a:t>TTM’lerin</a:t>
            </a:r>
            <a:r>
              <a:rPr lang="tr-TR" sz="1200" kern="1200" dirty="0" smtClean="0">
                <a:solidFill>
                  <a:schemeClr val="tx1"/>
                </a:solidFill>
                <a:effectLst/>
                <a:latin typeface="+mn-lt"/>
                <a:ea typeface="+mn-ea"/>
                <a:cs typeface="+mn-cs"/>
              </a:rPr>
              <a:t> kurulum/dekorasyon giderleri destek kapsamına alınmıştır.</a:t>
            </a:r>
          </a:p>
        </p:txBody>
      </p:sp>
      <p:sp>
        <p:nvSpPr>
          <p:cNvPr id="4" name="Slayt Numarası Yer Tutucusu 3"/>
          <p:cNvSpPr>
            <a:spLocks noGrp="1"/>
          </p:cNvSpPr>
          <p:nvPr>
            <p:ph type="sldNum" sz="quarter" idx="10"/>
          </p:nvPr>
        </p:nvSpPr>
        <p:spPr/>
        <p:txBody>
          <a:bodyPr/>
          <a:lstStyle/>
          <a:p>
            <a:pPr>
              <a:defRPr/>
            </a:pPr>
            <a:fld id="{34B4BC6C-A26A-4437-97D9-22832D07818A}" type="slidenum">
              <a:rPr lang="tr-TR" altLang="tr-TR" smtClean="0"/>
              <a:pPr>
                <a:defRPr/>
              </a:pPr>
              <a:t>3</a:t>
            </a:fld>
            <a:endParaRPr lang="tr-TR" altLang="tr-TR"/>
          </a:p>
        </p:txBody>
      </p:sp>
    </p:spTree>
    <p:extLst>
      <p:ext uri="{BB962C8B-B14F-4D97-AF65-F5344CB8AC3E}">
        <p14:creationId xmlns:p14="http://schemas.microsoft.com/office/powerpoint/2010/main" val="3375128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err="1" smtClean="0">
                <a:solidFill>
                  <a:schemeClr val="tx1"/>
                </a:solidFill>
                <a:effectLst/>
                <a:latin typeface="+mn-lt"/>
                <a:ea typeface="+mn-ea"/>
                <a:cs typeface="+mn-cs"/>
              </a:rPr>
              <a:t>TTM’ler</a:t>
            </a:r>
            <a:r>
              <a:rPr lang="tr-TR" sz="1200" kern="1200" dirty="0" smtClean="0">
                <a:solidFill>
                  <a:schemeClr val="tx1"/>
                </a:solidFill>
                <a:effectLst/>
                <a:latin typeface="+mn-lt"/>
                <a:ea typeface="+mn-ea"/>
                <a:cs typeface="+mn-cs"/>
              </a:rPr>
              <a:t>, işbirliği </a:t>
            </a:r>
            <a:r>
              <a:rPr lang="tr-TR" sz="1200" b="0" kern="1200" dirty="0" smtClean="0">
                <a:solidFill>
                  <a:schemeClr val="tx1"/>
                </a:solidFill>
                <a:effectLst/>
                <a:latin typeface="+mn-lt"/>
                <a:ea typeface="+mn-ea"/>
                <a:cs typeface="+mn-cs"/>
              </a:rPr>
              <a:t>kuruluşu liderliğinde firmalarımızın yurtdışı pazarlara girişte faydalanabilecekleri, söz konusu pazarlardaki dağıtım kanalları ağımızın güçlendirilmesine yönelik çok boyutlu bir destek mekanizması. </a:t>
            </a:r>
            <a:r>
              <a:rPr lang="tr-TR" sz="1200" b="0" kern="1200" dirty="0" err="1" smtClean="0">
                <a:solidFill>
                  <a:schemeClr val="tx1"/>
                </a:solidFill>
                <a:effectLst/>
                <a:latin typeface="+mn-lt"/>
                <a:ea typeface="+mn-ea"/>
                <a:cs typeface="+mn-cs"/>
              </a:rPr>
              <a:t>TTM’lerin</a:t>
            </a:r>
            <a:r>
              <a:rPr lang="tr-TR" sz="1200" b="0" kern="1200" dirty="0" smtClean="0">
                <a:solidFill>
                  <a:schemeClr val="tx1"/>
                </a:solidFill>
                <a:effectLst/>
                <a:latin typeface="+mn-lt"/>
                <a:ea typeface="+mn-ea"/>
                <a:cs typeface="+mn-cs"/>
              </a:rPr>
              <a:t> satın alma, kira, tanıtım ve istihdam giderleri destekleniyordu. 2/12/2016 tarihli Tebliğ değişikliğimizle,</a:t>
            </a:r>
            <a:r>
              <a:rPr lang="tr-TR" sz="1200" b="0" kern="1200" baseline="0" dirty="0" smtClean="0">
                <a:solidFill>
                  <a:schemeClr val="tx1"/>
                </a:solidFill>
                <a:effectLst/>
                <a:latin typeface="+mn-lt"/>
                <a:ea typeface="+mn-ea"/>
                <a:cs typeface="+mn-cs"/>
              </a:rPr>
              <a:t> kurulum/dekorasyon giderlerini de destek kalemlerine ilave edince; </a:t>
            </a:r>
            <a:r>
              <a:rPr lang="tr-TR" sz="1200" b="0" kern="1200" baseline="0" dirty="0" err="1" smtClean="0">
                <a:solidFill>
                  <a:schemeClr val="tx1"/>
                </a:solidFill>
                <a:effectLst/>
                <a:latin typeface="+mn-lt"/>
                <a:ea typeface="+mn-ea"/>
                <a:cs typeface="+mn-cs"/>
              </a:rPr>
              <a:t>TTM</a:t>
            </a:r>
            <a:r>
              <a:rPr lang="tr-TR" sz="1200" b="0" kern="1200" baseline="0" dirty="0" smtClean="0">
                <a:solidFill>
                  <a:schemeClr val="tx1"/>
                </a:solidFill>
                <a:effectLst/>
                <a:latin typeface="+mn-lt"/>
                <a:ea typeface="+mn-ea"/>
                <a:cs typeface="+mn-cs"/>
              </a:rPr>
              <a:t> başına 2,6 milyon ABD Doları destek verebiliyoruz.</a:t>
            </a:r>
            <a:endParaRPr lang="tr-TR" sz="1200" b="0" kern="1200" dirty="0" smtClean="0">
              <a:solidFill>
                <a:schemeClr val="tx1"/>
              </a:solidFill>
              <a:effectLst/>
              <a:latin typeface="+mn-lt"/>
              <a:ea typeface="+mn-ea"/>
              <a:cs typeface="+mn-cs"/>
            </a:endParaRPr>
          </a:p>
          <a:p>
            <a:endParaRPr lang="tr-TR"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TİM tarafından Bakanlığımıza bu güne kadar </a:t>
            </a:r>
            <a:r>
              <a:rPr lang="tr-TR" sz="1200" kern="1200" baseline="0" dirty="0" smtClean="0">
                <a:solidFill>
                  <a:schemeClr val="tx1"/>
                </a:solidFill>
                <a:effectLst/>
                <a:latin typeface="+mn-lt"/>
                <a:ea typeface="+mn-ea"/>
                <a:cs typeface="+mn-cs"/>
              </a:rPr>
              <a:t>13 </a:t>
            </a:r>
            <a:r>
              <a:rPr lang="tr-TR" sz="1200" kern="1200" baseline="0" dirty="0" err="1" smtClean="0">
                <a:solidFill>
                  <a:schemeClr val="tx1"/>
                </a:solidFill>
                <a:effectLst/>
                <a:latin typeface="+mn-lt"/>
                <a:ea typeface="+mn-ea"/>
                <a:cs typeface="+mn-cs"/>
              </a:rPr>
              <a:t>TTM</a:t>
            </a:r>
            <a:r>
              <a:rPr lang="tr-TR" sz="1200" kern="1200" baseline="0" dirty="0" smtClean="0">
                <a:solidFill>
                  <a:schemeClr val="tx1"/>
                </a:solidFill>
                <a:effectLst/>
                <a:latin typeface="+mn-lt"/>
                <a:ea typeface="+mn-ea"/>
                <a:cs typeface="+mn-cs"/>
              </a:rPr>
              <a:t> Proje başvurusunda bulunuldu. </a:t>
            </a:r>
            <a:r>
              <a:rPr lang="tr-TR" sz="1200" kern="1200" dirty="0" smtClean="0">
                <a:solidFill>
                  <a:schemeClr val="tx1"/>
                </a:solidFill>
                <a:effectLst/>
                <a:latin typeface="+mn-lt"/>
                <a:ea typeface="+mn-ea"/>
                <a:cs typeface="+mn-cs"/>
              </a:rPr>
              <a:t>Dubai/BAE’de 2, Tahran/İran’da 4 ve New York/ ABD’de 4 , </a:t>
            </a:r>
            <a:r>
              <a:rPr lang="tr-TR" sz="1200" kern="1200" dirty="0" err="1" smtClean="0">
                <a:solidFill>
                  <a:schemeClr val="tx1"/>
                </a:solidFill>
                <a:effectLst/>
                <a:latin typeface="+mn-lt"/>
                <a:ea typeface="+mn-ea"/>
                <a:cs typeface="+mn-cs"/>
              </a:rPr>
              <a:t>Şikago</a:t>
            </a:r>
            <a:r>
              <a:rPr lang="tr-TR" sz="1200" kern="1200" dirty="0" smtClean="0">
                <a:solidFill>
                  <a:schemeClr val="tx1"/>
                </a:solidFill>
                <a:effectLst/>
                <a:latin typeface="+mn-lt"/>
                <a:ea typeface="+mn-ea"/>
                <a:cs typeface="+mn-cs"/>
              </a:rPr>
              <a:t>/ABD’de</a:t>
            </a:r>
            <a:r>
              <a:rPr lang="tr-TR" sz="1200" kern="1200" baseline="0" dirty="0" smtClean="0">
                <a:solidFill>
                  <a:schemeClr val="tx1"/>
                </a:solidFill>
                <a:effectLst/>
                <a:latin typeface="+mn-lt"/>
                <a:ea typeface="+mn-ea"/>
                <a:cs typeface="+mn-cs"/>
              </a:rPr>
              <a:t> 1 </a:t>
            </a:r>
            <a:r>
              <a:rPr lang="tr-TR" sz="1200" kern="1200" dirty="0" smtClean="0">
                <a:solidFill>
                  <a:schemeClr val="tx1"/>
                </a:solidFill>
                <a:effectLst/>
                <a:latin typeface="+mn-lt"/>
                <a:ea typeface="+mn-ea"/>
                <a:cs typeface="+mn-cs"/>
              </a:rPr>
              <a:t>olmak üzere toplamda 11 </a:t>
            </a:r>
            <a:r>
              <a:rPr lang="tr-TR" sz="1200" kern="1200" dirty="0" err="1" smtClean="0">
                <a:solidFill>
                  <a:schemeClr val="tx1"/>
                </a:solidFill>
                <a:effectLst/>
                <a:latin typeface="+mn-lt"/>
                <a:ea typeface="+mn-ea"/>
                <a:cs typeface="+mn-cs"/>
              </a:rPr>
              <a:t>TTM</a:t>
            </a:r>
            <a:r>
              <a:rPr lang="tr-TR" sz="1200" kern="1200" dirty="0" smtClean="0">
                <a:solidFill>
                  <a:schemeClr val="tx1"/>
                </a:solidFill>
                <a:effectLst/>
                <a:latin typeface="+mn-lt"/>
                <a:ea typeface="+mn-ea"/>
                <a:cs typeface="+mn-cs"/>
              </a:rPr>
              <a:t> projesini Bakanlığımızca destek kapsamına</a:t>
            </a:r>
            <a:r>
              <a:rPr lang="tr-TR" sz="1200" kern="1200" baseline="0" dirty="0" smtClean="0">
                <a:solidFill>
                  <a:schemeClr val="tx1"/>
                </a:solidFill>
                <a:effectLst/>
                <a:latin typeface="+mn-lt"/>
                <a:ea typeface="+mn-ea"/>
                <a:cs typeface="+mn-cs"/>
              </a:rPr>
              <a:t> aldık. </a:t>
            </a:r>
            <a:endParaRPr lang="tr-TR" dirty="0"/>
          </a:p>
        </p:txBody>
      </p:sp>
      <p:sp>
        <p:nvSpPr>
          <p:cNvPr id="4" name="Slayt Numarası Yer Tutucusu 3"/>
          <p:cNvSpPr>
            <a:spLocks noGrp="1"/>
          </p:cNvSpPr>
          <p:nvPr>
            <p:ph type="sldNum" sz="quarter" idx="10"/>
          </p:nvPr>
        </p:nvSpPr>
        <p:spPr/>
        <p:txBody>
          <a:bodyPr/>
          <a:lstStyle/>
          <a:p>
            <a:fld id="{8AFF61ED-C933-497D-A754-92ADCF1F13ED}" type="slidenum">
              <a:rPr lang="tr-TR" smtClean="0"/>
              <a:pPr/>
              <a:t>4</a:t>
            </a:fld>
            <a:endParaRPr lang="tr-TR"/>
          </a:p>
        </p:txBody>
      </p:sp>
    </p:spTree>
    <p:extLst>
      <p:ext uri="{BB962C8B-B14F-4D97-AF65-F5344CB8AC3E}">
        <p14:creationId xmlns:p14="http://schemas.microsoft.com/office/powerpoint/2010/main" val="2938344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Firmalarımızın ve İşbirliği Kuruluşlarının yurtdışında gerçekleştirdikleri tanıtım faaliyetleri, yurtdışında açtıkları birimlerine ilişkin kira giderleri ve marka tescili giderleri desteklenmektedir. </a:t>
            </a:r>
          </a:p>
          <a:p>
            <a:r>
              <a:rPr lang="tr-TR" sz="1200" kern="1200" dirty="0" smtClean="0">
                <a:solidFill>
                  <a:schemeClr val="tx1"/>
                </a:solidFill>
                <a:effectLst/>
                <a:latin typeface="+mn-lt"/>
                <a:ea typeface="+mn-ea"/>
                <a:cs typeface="+mn-cs"/>
              </a:rPr>
              <a:t>Destek süresi 4 yıl olup bir firmanın en fazla 25 farklı birimi için destek sağlanmaktadır. Yaptığımız değişiklikler</a:t>
            </a:r>
            <a:r>
              <a:rPr lang="tr-TR" sz="1200" kern="1200" baseline="0" dirty="0" smtClean="0">
                <a:solidFill>
                  <a:schemeClr val="tx1"/>
                </a:solidFill>
                <a:effectLst/>
                <a:latin typeface="+mn-lt"/>
                <a:ea typeface="+mn-ea"/>
                <a:cs typeface="+mn-cs"/>
              </a:rPr>
              <a:t> ile </a:t>
            </a:r>
            <a:r>
              <a:rPr lang="tr-TR" sz="1200" kern="1200" dirty="0" smtClean="0">
                <a:solidFill>
                  <a:schemeClr val="tx1"/>
                </a:solidFill>
                <a:effectLst/>
                <a:latin typeface="+mn-lt"/>
                <a:ea typeface="+mn-ea"/>
                <a:cs typeface="+mn-cs"/>
              </a:rPr>
              <a:t>marka tescil ve tanıtım harcamaları destek oranında 10 puan artırıma gidilmiştir. Birim kira desteğinde sınai-ticari şirketler için %50, ticari şirketler için %40 oranında destek sağlanmaktadır.</a:t>
            </a:r>
          </a:p>
          <a:p>
            <a:endParaRPr lang="tr-TR" dirty="0" smtClean="0"/>
          </a:p>
          <a:p>
            <a:r>
              <a:rPr lang="tr-TR" sz="1200" kern="1200" dirty="0" smtClean="0">
                <a:solidFill>
                  <a:schemeClr val="tx1"/>
                </a:solidFill>
                <a:effectLst/>
                <a:latin typeface="+mn-lt"/>
                <a:ea typeface="+mn-ea"/>
                <a:cs typeface="+mn-cs"/>
              </a:rPr>
              <a:t>TTM İşbirliği Kuruluşu liderliğinde firmalarımızın yurtdışı pazarlara girişte faydalanabilecekleri, söz konusu pazarlardaki dağıtım kanalları ağımızın güçlendirilmesine yönelik çok boyutlu bir destek mekanizmasıdır. TİM ve İşbirliği Kuruluşları ortaklığında Dubai/BAE, Tahran/İran ve New York/ ABD’de önümüzdeki aylarda TTM açılması için son aşamaya gelinmiştir. Yaptığımız</a:t>
            </a:r>
            <a:r>
              <a:rPr lang="tr-TR" sz="1200" kern="1200" baseline="0" dirty="0" smtClean="0">
                <a:solidFill>
                  <a:schemeClr val="tx1"/>
                </a:solidFill>
                <a:effectLst/>
                <a:latin typeface="+mn-lt"/>
                <a:ea typeface="+mn-ea"/>
                <a:cs typeface="+mn-cs"/>
              </a:rPr>
              <a:t> değişikliklerle, </a:t>
            </a:r>
            <a:r>
              <a:rPr lang="tr-TR" sz="1200" kern="1200" dirty="0" err="1" smtClean="0">
                <a:solidFill>
                  <a:schemeClr val="tx1"/>
                </a:solidFill>
                <a:effectLst/>
                <a:latin typeface="+mn-lt"/>
                <a:ea typeface="+mn-ea"/>
                <a:cs typeface="+mn-cs"/>
              </a:rPr>
              <a:t>TTM’lerin</a:t>
            </a:r>
            <a:r>
              <a:rPr lang="tr-TR" sz="1200" kern="1200" dirty="0" smtClean="0">
                <a:solidFill>
                  <a:schemeClr val="tx1"/>
                </a:solidFill>
                <a:effectLst/>
                <a:latin typeface="+mn-lt"/>
                <a:ea typeface="+mn-ea"/>
                <a:cs typeface="+mn-cs"/>
              </a:rPr>
              <a:t> kurulum/dekorasyon giderleri destek kapsamına alınmıştır.</a:t>
            </a:r>
          </a:p>
        </p:txBody>
      </p:sp>
      <p:sp>
        <p:nvSpPr>
          <p:cNvPr id="4" name="Slayt Numarası Yer Tutucusu 3"/>
          <p:cNvSpPr>
            <a:spLocks noGrp="1"/>
          </p:cNvSpPr>
          <p:nvPr>
            <p:ph type="sldNum" sz="quarter" idx="10"/>
          </p:nvPr>
        </p:nvSpPr>
        <p:spPr/>
        <p:txBody>
          <a:bodyPr/>
          <a:lstStyle/>
          <a:p>
            <a:pPr>
              <a:defRPr/>
            </a:pPr>
            <a:fld id="{34B4BC6C-A26A-4437-97D9-22832D07818A}" type="slidenum">
              <a:rPr lang="tr-TR" altLang="tr-TR" smtClean="0"/>
              <a:pPr>
                <a:defRPr/>
              </a:pPr>
              <a:t>5</a:t>
            </a:fld>
            <a:endParaRPr lang="tr-TR" altLang="tr-TR"/>
          </a:p>
        </p:txBody>
      </p:sp>
    </p:spTree>
    <p:extLst>
      <p:ext uri="{BB962C8B-B14F-4D97-AF65-F5344CB8AC3E}">
        <p14:creationId xmlns:p14="http://schemas.microsoft.com/office/powerpoint/2010/main" val="483101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AFF61ED-C933-497D-A754-92ADCF1F13ED}" type="slidenum">
              <a:rPr lang="tr-TR" smtClean="0"/>
              <a:pPr/>
              <a:t>6</a:t>
            </a:fld>
            <a:endParaRPr lang="tr-TR"/>
          </a:p>
        </p:txBody>
      </p:sp>
    </p:spTree>
    <p:extLst>
      <p:ext uri="{BB962C8B-B14F-4D97-AF65-F5344CB8AC3E}">
        <p14:creationId xmlns:p14="http://schemas.microsoft.com/office/powerpoint/2010/main" val="27061151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a:defRPr/>
            </a:pPr>
            <a:fld id="{8E7A61C2-360F-4A9B-AC99-63C2A26EAA47}" type="slidenum">
              <a:rPr lang="tr-TR">
                <a:solidFill>
                  <a:prstClr val="black"/>
                </a:solidFill>
              </a:rPr>
              <a:pPr>
                <a:defRPr/>
              </a:pPr>
              <a:t>7</a:t>
            </a:fld>
            <a:endParaRPr lang="tr-TR">
              <a:solidFill>
                <a:prstClr val="black"/>
              </a:solidFill>
            </a:endParaRPr>
          </a:p>
        </p:txBody>
      </p:sp>
    </p:spTree>
    <p:extLst>
      <p:ext uri="{BB962C8B-B14F-4D97-AF65-F5344CB8AC3E}">
        <p14:creationId xmlns:p14="http://schemas.microsoft.com/office/powerpoint/2010/main" val="16648715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ayt Görüntüsü Yer Tutucusu 1"/>
          <p:cNvSpPr>
            <a:spLocks noGrp="1" noRot="1" noChangeAspect="1"/>
          </p:cNvSpPr>
          <p:nvPr>
            <p:ph type="sldImg"/>
          </p:nvPr>
        </p:nvSpPr>
        <p:spPr bwMode="auto">
          <a:noFill/>
          <a:ln>
            <a:solidFill>
              <a:srgbClr val="000000"/>
            </a:solidFill>
            <a:miter lim="800000"/>
            <a:headEnd/>
            <a:tailEnd/>
          </a:ln>
        </p:spPr>
      </p:sp>
      <p:sp>
        <p:nvSpPr>
          <p:cNvPr id="51202" name="Not Yer Tutucusu 2"/>
          <p:cNvSpPr>
            <a:spLocks noGrp="1"/>
          </p:cNvSpPr>
          <p:nvPr>
            <p:ph type="body" idx="1"/>
          </p:nvPr>
        </p:nvSpPr>
        <p:spPr bwMode="auto"/>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tr-TR" sz="1050" b="0" i="0" u="none" strike="noStrike" kern="1200" cap="none" spc="0" normalizeH="0" baseline="0" noProof="0" dirty="0" smtClean="0">
                <a:ln>
                  <a:noFill/>
                </a:ln>
                <a:solidFill>
                  <a:prstClr val="black"/>
                </a:solidFill>
                <a:effectLst/>
                <a:uLnTx/>
                <a:uFillTx/>
                <a:latin typeface="Calibri" charset="0"/>
                <a:ea typeface="ＭＳ Ｐゴシック" charset="0"/>
                <a:cs typeface="+mn-cs"/>
              </a:rPr>
              <a:t>2008 yılından bu yana ülkemizde tasarım kültürünün yaygınlaştırılması amacıyla; tasarımcı şirketlerimize, tasarım ofislerimize, işbirliği kuruluşlarımıza, tasarım ve ürün geliştirme projelerini hayata geçiren şirketlerimiz ile gemi ve yat sektöründe faaliyet gösteren şirketlerimize yönelik destek sağlanmakta ve bu destekler her geçen gün sektörün ihtiyaçlarına göre güncellenmektedir. </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tr-TR" sz="1050" b="0" i="0" u="none" strike="noStrike" kern="1200" cap="none" spc="0" normalizeH="0" baseline="0" noProof="0" smtClean="0">
              <a:ln>
                <a:noFill/>
              </a:ln>
              <a:solidFill>
                <a:prstClr val="black"/>
              </a:solidFill>
              <a:effectLst/>
              <a:uLnTx/>
              <a:uFillTx/>
              <a:latin typeface="Calibri" charset="0"/>
              <a:ea typeface="ＭＳ Ｐゴシック" charset="0"/>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tr-TR" sz="1050" b="0" i="0" u="none" strike="noStrike" kern="1200" cap="none" spc="0" normalizeH="0" baseline="0" noProof="0" smtClean="0">
                <a:ln>
                  <a:noFill/>
                </a:ln>
                <a:solidFill>
                  <a:prstClr val="black"/>
                </a:solidFill>
                <a:effectLst/>
                <a:uLnTx/>
                <a:uFillTx/>
                <a:latin typeface="Calibri" charset="0"/>
                <a:ea typeface="ＭＳ Ｐゴシック" charset="0"/>
                <a:cs typeface="+mn-cs"/>
              </a:rPr>
              <a:t>Tasarımcı </a:t>
            </a:r>
            <a:r>
              <a:rPr kumimoji="0" lang="tr-TR" sz="1050" b="0" i="0" u="none" strike="noStrike" kern="1200" cap="none" spc="0" normalizeH="0" baseline="0" noProof="0" dirty="0" smtClean="0">
                <a:ln>
                  <a:noFill/>
                </a:ln>
                <a:solidFill>
                  <a:prstClr val="black"/>
                </a:solidFill>
                <a:effectLst/>
                <a:uLnTx/>
                <a:uFillTx/>
                <a:latin typeface="Calibri" charset="0"/>
                <a:ea typeface="ＭＳ Ｐゴシック" charset="0"/>
                <a:cs typeface="+mn-cs"/>
              </a:rPr>
              <a:t>Şirketlerimiz ve Tasarım Ofislerimizin;</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tr-TR" sz="1050" b="0" i="0" u="none" strike="noStrike" kern="1200" cap="none" spc="0" normalizeH="0" baseline="0" noProof="0" dirty="0" smtClean="0">
                <a:ln>
                  <a:noFill/>
                </a:ln>
                <a:solidFill>
                  <a:prstClr val="black"/>
                </a:solidFill>
                <a:effectLst/>
                <a:uLnTx/>
                <a:uFillTx/>
                <a:latin typeface="Calibri" charset="0"/>
                <a:ea typeface="ＭＳ Ｐゴシック" charset="0"/>
                <a:cs typeface="+mn-cs"/>
              </a:rPr>
              <a:t>Patent, faydalı model ve endüstriyel tasarım tesciline ilişkin harcamaları ile markalarının yurtdışında tescili, tescilinin yenilenmesi ve korunmasına ilişkin giderleri,</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tr-TR" sz="1050" b="0" i="0" u="none" strike="noStrike" kern="1200" cap="none" spc="0" normalizeH="0" baseline="0" noProof="0" dirty="0" smtClean="0">
                <a:ln>
                  <a:noFill/>
                </a:ln>
                <a:solidFill>
                  <a:prstClr val="black"/>
                </a:solidFill>
                <a:effectLst/>
                <a:uLnTx/>
                <a:uFillTx/>
                <a:latin typeface="Calibri" charset="0"/>
                <a:ea typeface="ＭＳ Ｐゴシック" charset="0"/>
                <a:cs typeface="+mn-cs"/>
              </a:rPr>
              <a:t>Yurt dışı birimlerinin kurulum, dekorasyon ve kira giderleri,</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tr-TR" sz="1050" b="0" i="0" u="none" strike="noStrike" kern="1200" cap="none" spc="0" normalizeH="0" baseline="0" noProof="0" dirty="0" smtClean="0">
                <a:ln>
                  <a:noFill/>
                </a:ln>
                <a:solidFill>
                  <a:prstClr val="black"/>
                </a:solidFill>
                <a:effectLst/>
                <a:uLnTx/>
                <a:uFillTx/>
                <a:latin typeface="Calibri" charset="0"/>
                <a:ea typeface="ＭＳ Ｐゴシック" charset="0"/>
                <a:cs typeface="+mn-cs"/>
              </a:rPr>
              <a:t>Yurt dışına yönelik tanıtım, reklam, pazarlama giderleri ile</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tr-TR" sz="1050" b="0" i="0" u="none" strike="noStrike" kern="1200" cap="none" spc="0" normalizeH="0" baseline="0" noProof="0" dirty="0" smtClean="0">
                <a:ln>
                  <a:noFill/>
                </a:ln>
                <a:solidFill>
                  <a:prstClr val="black"/>
                </a:solidFill>
                <a:effectLst/>
                <a:uLnTx/>
                <a:uFillTx/>
                <a:latin typeface="Calibri" charset="0"/>
                <a:ea typeface="ＭＳ Ｐゴシック" charset="0"/>
                <a:cs typeface="+mn-cs"/>
              </a:rPr>
              <a:t>Danışmanlık hizmetleri</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tr-TR" sz="1050" b="0" i="0" u="none" strike="noStrike" kern="1200" cap="none" spc="0" normalizeH="0" baseline="0" noProof="0" dirty="0" smtClean="0">
                <a:ln>
                  <a:noFill/>
                </a:ln>
                <a:solidFill>
                  <a:prstClr val="black"/>
                </a:solidFill>
                <a:effectLst/>
                <a:uLnTx/>
                <a:uFillTx/>
                <a:latin typeface="Calibri" charset="0"/>
                <a:ea typeface="ＭＳ Ｐゴシック" charset="0"/>
                <a:cs typeface="+mn-cs"/>
              </a:rPr>
              <a:t>destekleniyor.</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tr-TR" sz="1050" b="0" i="0" u="none" strike="noStrike" kern="1200" cap="none" spc="0" normalizeH="0" baseline="0" noProof="0" dirty="0" smtClean="0">
              <a:ln>
                <a:noFill/>
              </a:ln>
              <a:solidFill>
                <a:prstClr val="black"/>
              </a:solidFill>
              <a:effectLst/>
              <a:uLnTx/>
              <a:uFillTx/>
              <a:latin typeface="Calibri" charset="0"/>
              <a:ea typeface="ＭＳ Ｐゴシック" charset="0"/>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tr-TR" sz="1050" b="0" i="0" u="none" strike="noStrike" kern="1200" cap="none" spc="0" normalizeH="0" baseline="0" noProof="0" dirty="0" smtClean="0">
                <a:ln>
                  <a:noFill/>
                </a:ln>
                <a:solidFill>
                  <a:prstClr val="black"/>
                </a:solidFill>
                <a:effectLst/>
                <a:uLnTx/>
                <a:uFillTx/>
                <a:latin typeface="Calibri" charset="0"/>
                <a:ea typeface="ＭＳ Ｐゴシック" charset="0"/>
                <a:cs typeface="+mn-cs"/>
              </a:rPr>
              <a:t>İşbirliği kuruluşlarının; tasarım kültürünün oluşturulması, yaygınlaştırılması ile Türk tasarımcılarının ve ürünlerinin yurtiçi ve yurtdışı pazarlarda tanıtılması, pazarlanması ve markalaşması amacıyla gerçekleştirecekleri görsel ve yazılı tanıtım giderleri, sergi, bienal, tasarım fuarı; tasarım yarışması katılımları ve organizasyonları ile bu faaliyetlerin tanıtım, reklam ve pazarlama faaliyetlerine ilişkin harcamaları destekleniyor.</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tr-TR" sz="1050" b="0" i="0" u="none" strike="noStrike" kern="1200" cap="none" spc="0" normalizeH="0" baseline="0" noProof="0" dirty="0" smtClean="0">
              <a:ln>
                <a:noFill/>
              </a:ln>
              <a:solidFill>
                <a:prstClr val="black"/>
              </a:solidFill>
              <a:effectLst/>
              <a:uLnTx/>
              <a:uFillTx/>
              <a:latin typeface="Calibri" charset="0"/>
              <a:ea typeface="ＭＳ Ｐゴシック" charset="0"/>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tr-TR" sz="1050" b="0" i="0" u="none" strike="noStrike" kern="1200" cap="none" spc="0" normalizeH="0" baseline="0" noProof="0" dirty="0" smtClean="0">
                <a:ln>
                  <a:noFill/>
                </a:ln>
                <a:solidFill>
                  <a:prstClr val="black"/>
                </a:solidFill>
                <a:effectLst/>
                <a:uLnTx/>
                <a:uFillTx/>
                <a:latin typeface="Calibri" charset="0"/>
                <a:ea typeface="ＭＳ Ｐゴシック" charset="0"/>
                <a:cs typeface="+mn-cs"/>
              </a:rPr>
              <a:t>Ayrıca, işbirliği kuruluşları tarafından düzenlenen tasarım yarışmalarında dereceye giren yıllık en fazla altmış adet tasarımcının yurtdışı eğitim ve yaşam giderleri destekleniyor.</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tr-TR" sz="1050" b="0" i="0" u="none" strike="noStrike" kern="1200" cap="none" spc="0" normalizeH="0" baseline="0" noProof="0" dirty="0" smtClean="0">
              <a:ln>
                <a:noFill/>
              </a:ln>
              <a:solidFill>
                <a:prstClr val="black"/>
              </a:solidFill>
              <a:effectLst/>
              <a:uLnTx/>
              <a:uFillTx/>
              <a:latin typeface="Calibri" charset="0"/>
              <a:ea typeface="ＭＳ Ｐゴシック" charset="0"/>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tr-TR" sz="1050" b="0" i="0" u="none" strike="noStrike" kern="1200" cap="none" spc="0" normalizeH="0" baseline="0" noProof="0" dirty="0" smtClean="0">
              <a:ln>
                <a:noFill/>
              </a:ln>
              <a:solidFill>
                <a:prstClr val="black"/>
              </a:solidFill>
              <a:effectLst/>
              <a:uLnTx/>
              <a:uFillTx/>
              <a:latin typeface="Calibri" charset="0"/>
              <a:ea typeface="ＭＳ Ｐゴシック" charset="0"/>
              <a:cs typeface="+mn-cs"/>
            </a:endParaRPr>
          </a:p>
          <a:p>
            <a:pPr>
              <a:defRPr/>
            </a:pPr>
            <a:endParaRPr lang="tr-TR" sz="1050" dirty="0" smtClean="0"/>
          </a:p>
        </p:txBody>
      </p:sp>
      <p:sp>
        <p:nvSpPr>
          <p:cNvPr id="4" name="Slayt Numarası Yer Tutucusu 3"/>
          <p:cNvSpPr>
            <a:spLocks noGrp="1"/>
          </p:cNvSpPr>
          <p:nvPr>
            <p:ph type="sldNum" sz="quarter" idx="5"/>
          </p:nvPr>
        </p:nvSpPr>
        <p:spPr/>
        <p:txBody>
          <a:bodyPr/>
          <a:lstStyle/>
          <a:p>
            <a:pPr>
              <a:defRPr/>
            </a:pPr>
            <a:fld id="{6EE4DD97-B16F-43B1-9921-2700C8EA5699}"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3681871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tr-TR" dirty="0" err="1" smtClean="0"/>
              <a:t>Şirketlerin</a:t>
            </a:r>
            <a:r>
              <a:rPr lang="en-US" altLang="tr-TR" dirty="0" smtClean="0"/>
              <a:t> </a:t>
            </a:r>
            <a:r>
              <a:rPr lang="en-US" altLang="tr-TR" dirty="0" err="1" smtClean="0"/>
              <a:t>moda</a:t>
            </a:r>
            <a:r>
              <a:rPr lang="en-US" altLang="tr-TR" dirty="0" smtClean="0"/>
              <a:t>, </a:t>
            </a:r>
            <a:r>
              <a:rPr lang="en-US" altLang="tr-TR" dirty="0" err="1" smtClean="0"/>
              <a:t>endüstriyel</a:t>
            </a:r>
            <a:r>
              <a:rPr lang="en-US" altLang="tr-TR" dirty="0" smtClean="0"/>
              <a:t> </a:t>
            </a:r>
            <a:r>
              <a:rPr lang="en-US" altLang="tr-TR" dirty="0" err="1" smtClean="0"/>
              <a:t>tasarım</a:t>
            </a:r>
            <a:r>
              <a:rPr lang="en-US" altLang="tr-TR" dirty="0" smtClean="0"/>
              <a:t> ve </a:t>
            </a:r>
            <a:r>
              <a:rPr lang="en-US" altLang="tr-TR" dirty="0" err="1" smtClean="0"/>
              <a:t>inovasyon</a:t>
            </a:r>
            <a:r>
              <a:rPr lang="en-US" altLang="tr-TR" dirty="0" smtClean="0"/>
              <a:t> </a:t>
            </a:r>
            <a:r>
              <a:rPr lang="en-US" altLang="tr-TR" dirty="0" err="1" smtClean="0"/>
              <a:t>kapasitelerinin</a:t>
            </a:r>
            <a:r>
              <a:rPr lang="en-US" altLang="tr-TR" dirty="0" smtClean="0"/>
              <a:t> </a:t>
            </a:r>
            <a:r>
              <a:rPr lang="en-US" altLang="tr-TR" dirty="0" err="1" smtClean="0"/>
              <a:t>artırılarak</a:t>
            </a:r>
            <a:r>
              <a:rPr lang="en-US" altLang="tr-TR" dirty="0" smtClean="0"/>
              <a:t>, </a:t>
            </a:r>
            <a:r>
              <a:rPr lang="en-US" altLang="tr-TR" dirty="0" err="1" smtClean="0"/>
              <a:t>ihracata</a:t>
            </a:r>
            <a:r>
              <a:rPr lang="en-US" altLang="tr-TR" dirty="0" smtClean="0"/>
              <a:t> </a:t>
            </a:r>
            <a:r>
              <a:rPr lang="en-US" altLang="tr-TR" dirty="0" err="1" smtClean="0"/>
              <a:t>dönük</a:t>
            </a:r>
            <a:r>
              <a:rPr lang="en-US" altLang="tr-TR" dirty="0" smtClean="0"/>
              <a:t> </a:t>
            </a:r>
            <a:r>
              <a:rPr lang="en-US" altLang="tr-TR" dirty="0" err="1" smtClean="0"/>
              <a:t>katma</a:t>
            </a:r>
            <a:r>
              <a:rPr lang="en-US" altLang="tr-TR" dirty="0" smtClean="0"/>
              <a:t> </a:t>
            </a:r>
            <a:r>
              <a:rPr lang="en-US" altLang="tr-TR" dirty="0" err="1" smtClean="0"/>
              <a:t>değerli</a:t>
            </a:r>
            <a:r>
              <a:rPr lang="en-US" altLang="tr-TR" dirty="0" smtClean="0"/>
              <a:t> </a:t>
            </a:r>
            <a:r>
              <a:rPr lang="en-US" altLang="tr-TR" dirty="0" err="1" smtClean="0"/>
              <a:t>ürün</a:t>
            </a:r>
            <a:r>
              <a:rPr lang="en-US" altLang="tr-TR" dirty="0" smtClean="0"/>
              <a:t> </a:t>
            </a:r>
            <a:r>
              <a:rPr lang="en-US" altLang="tr-TR" dirty="0" err="1" smtClean="0"/>
              <a:t>üretmeleri</a:t>
            </a:r>
            <a:r>
              <a:rPr lang="en-US" altLang="tr-TR" dirty="0" smtClean="0"/>
              <a:t> </a:t>
            </a:r>
            <a:r>
              <a:rPr lang="en-US" altLang="tr-TR" dirty="0" err="1" smtClean="0"/>
              <a:t>amacıyla</a:t>
            </a:r>
            <a:r>
              <a:rPr lang="en-US" altLang="tr-TR" dirty="0" smtClean="0"/>
              <a:t> </a:t>
            </a:r>
            <a:r>
              <a:rPr lang="tr-TR" altLang="tr-TR" dirty="0" smtClean="0"/>
              <a:t>hayata geçirecekleri</a:t>
            </a:r>
            <a:r>
              <a:rPr lang="en-US" altLang="tr-TR" dirty="0" smtClean="0"/>
              <a:t> </a:t>
            </a:r>
            <a:r>
              <a:rPr lang="tr-TR" altLang="tr-TR" dirty="0" smtClean="0"/>
              <a:t>t</a:t>
            </a:r>
            <a:r>
              <a:rPr lang="en-US" altLang="tr-TR" dirty="0" err="1" smtClean="0"/>
              <a:t>asarım</a:t>
            </a:r>
            <a:r>
              <a:rPr lang="en-US" altLang="tr-TR" dirty="0" smtClean="0"/>
              <a:t> ve </a:t>
            </a:r>
            <a:r>
              <a:rPr lang="en-US" altLang="tr-TR" dirty="0" err="1" smtClean="0"/>
              <a:t>ürün</a:t>
            </a:r>
            <a:r>
              <a:rPr lang="en-US" altLang="tr-TR" dirty="0" smtClean="0"/>
              <a:t> </a:t>
            </a:r>
            <a:r>
              <a:rPr lang="en-US" altLang="tr-TR" dirty="0" err="1" smtClean="0"/>
              <a:t>geliştirme</a:t>
            </a:r>
            <a:r>
              <a:rPr lang="en-US" altLang="tr-TR" dirty="0" smtClean="0"/>
              <a:t> projeleri</a:t>
            </a:r>
            <a:r>
              <a:rPr lang="tr-TR" altLang="tr-TR" dirty="0" smtClean="0"/>
              <a:t> çerçevesindeki;</a:t>
            </a:r>
          </a:p>
          <a:p>
            <a:pPr marL="171450" indent="-171450">
              <a:buFont typeface="Arial" panose="020B0604020202020204" pitchFamily="34" charset="0"/>
              <a:buChar char="•"/>
            </a:pPr>
            <a:r>
              <a:rPr lang="en-US" altLang="tr-TR" dirty="0" err="1" smtClean="0"/>
              <a:t>İstihdam</a:t>
            </a:r>
            <a:r>
              <a:rPr lang="en-US" altLang="tr-TR" dirty="0" smtClean="0"/>
              <a:t> </a:t>
            </a:r>
            <a:r>
              <a:rPr lang="en-US" altLang="tr-TR" dirty="0" err="1" smtClean="0"/>
              <a:t>edilen</a:t>
            </a:r>
            <a:r>
              <a:rPr lang="en-US" altLang="tr-TR" dirty="0" smtClean="0"/>
              <a:t> </a:t>
            </a:r>
            <a:r>
              <a:rPr lang="en-US" altLang="tr-TR" dirty="0" err="1" smtClean="0"/>
              <a:t>tasarımcı</a:t>
            </a:r>
            <a:r>
              <a:rPr lang="en-US" altLang="tr-TR" dirty="0" smtClean="0"/>
              <a:t>, </a:t>
            </a:r>
            <a:r>
              <a:rPr lang="en-US" altLang="tr-TR" dirty="0" err="1" smtClean="0"/>
              <a:t>modelist</a:t>
            </a:r>
            <a:r>
              <a:rPr lang="en-US" altLang="tr-TR" dirty="0" smtClean="0"/>
              <a:t> ve </a:t>
            </a:r>
            <a:r>
              <a:rPr lang="en-US" altLang="tr-TR" dirty="0" err="1" smtClean="0"/>
              <a:t>mühendislerin</a:t>
            </a:r>
            <a:r>
              <a:rPr lang="en-US" altLang="tr-TR" dirty="0" smtClean="0"/>
              <a:t> </a:t>
            </a:r>
            <a:r>
              <a:rPr lang="en-US" altLang="tr-TR" dirty="0" err="1" smtClean="0"/>
              <a:t>brüt</a:t>
            </a:r>
            <a:r>
              <a:rPr lang="en-US" altLang="tr-TR" dirty="0" smtClean="0"/>
              <a:t> </a:t>
            </a:r>
            <a:r>
              <a:rPr lang="en-US" altLang="tr-TR" dirty="0" err="1" smtClean="0"/>
              <a:t>maaşları</a:t>
            </a:r>
            <a:r>
              <a:rPr lang="en-US" altLang="tr-TR" dirty="0" smtClean="0"/>
              <a:t> </a:t>
            </a:r>
            <a:endParaRPr lang="tr-TR" altLang="tr-TR" dirty="0" smtClean="0"/>
          </a:p>
          <a:p>
            <a:pPr marL="171450" indent="-171450">
              <a:buFont typeface="Arial" panose="020B0604020202020204" pitchFamily="34" charset="0"/>
              <a:buChar char="•"/>
            </a:pPr>
            <a:r>
              <a:rPr lang="en-US" altLang="tr-TR" dirty="0" err="1" smtClean="0"/>
              <a:t>Alet</a:t>
            </a:r>
            <a:r>
              <a:rPr lang="en-US" altLang="tr-TR" dirty="0" smtClean="0"/>
              <a:t>, </a:t>
            </a:r>
            <a:r>
              <a:rPr lang="en-US" altLang="tr-TR" dirty="0" err="1" smtClean="0"/>
              <a:t>teçhizat</a:t>
            </a:r>
            <a:r>
              <a:rPr lang="en-US" altLang="tr-TR" dirty="0" smtClean="0"/>
              <a:t>, </a:t>
            </a:r>
            <a:r>
              <a:rPr lang="en-US" altLang="tr-TR" dirty="0" err="1" smtClean="0"/>
              <a:t>malzeme</a:t>
            </a:r>
            <a:r>
              <a:rPr lang="en-US" altLang="tr-TR" dirty="0" smtClean="0"/>
              <a:t> ve </a:t>
            </a:r>
            <a:r>
              <a:rPr lang="en-US" altLang="tr-TR" dirty="0" err="1" smtClean="0"/>
              <a:t>yazılım</a:t>
            </a:r>
            <a:r>
              <a:rPr lang="en-US" altLang="tr-TR" dirty="0" smtClean="0"/>
              <a:t> </a:t>
            </a:r>
            <a:r>
              <a:rPr lang="en-US" altLang="tr-TR" dirty="0" err="1" smtClean="0"/>
              <a:t>giderleri</a:t>
            </a:r>
            <a:r>
              <a:rPr lang="en-US" altLang="tr-TR" dirty="0" smtClean="0"/>
              <a:t> </a:t>
            </a:r>
            <a:r>
              <a:rPr lang="tr-TR" altLang="tr-TR" dirty="0" smtClean="0"/>
              <a:t>ile</a:t>
            </a:r>
          </a:p>
          <a:p>
            <a:pPr marL="171450" indent="-171450">
              <a:buFont typeface="Arial" panose="020B0604020202020204" pitchFamily="34" charset="0"/>
              <a:buChar char="•"/>
            </a:pPr>
            <a:r>
              <a:rPr lang="en-US" altLang="tr-TR" dirty="0" err="1" smtClean="0"/>
              <a:t>Seyahat</a:t>
            </a:r>
            <a:r>
              <a:rPr lang="en-US" altLang="tr-TR" dirty="0" smtClean="0"/>
              <a:t> ve web </a:t>
            </a:r>
            <a:r>
              <a:rPr lang="en-US" altLang="tr-TR" dirty="0" err="1" smtClean="0"/>
              <a:t>sitesi</a:t>
            </a:r>
            <a:r>
              <a:rPr lang="en-US" altLang="tr-TR" dirty="0" smtClean="0"/>
              <a:t> </a:t>
            </a:r>
            <a:r>
              <a:rPr lang="en-US" altLang="tr-TR" dirty="0" err="1" smtClean="0"/>
              <a:t>üyeliğine</a:t>
            </a:r>
            <a:r>
              <a:rPr lang="en-US" altLang="tr-TR" dirty="0" smtClean="0"/>
              <a:t> </a:t>
            </a:r>
            <a:r>
              <a:rPr lang="en-US" altLang="tr-TR" dirty="0" err="1" smtClean="0"/>
              <a:t>ilişkin</a:t>
            </a:r>
            <a:r>
              <a:rPr lang="en-US" altLang="tr-TR" dirty="0" smtClean="0"/>
              <a:t> </a:t>
            </a:r>
            <a:r>
              <a:rPr lang="en-US" altLang="tr-TR" dirty="0" err="1" smtClean="0"/>
              <a:t>giderleri</a:t>
            </a:r>
            <a:r>
              <a:rPr lang="en-US" altLang="tr-TR" dirty="0" smtClean="0"/>
              <a:t> </a:t>
            </a:r>
            <a:endParaRPr lang="tr-TR" altLang="tr-TR" dirty="0" smtClean="0"/>
          </a:p>
          <a:p>
            <a:pPr marL="0" indent="0">
              <a:buFont typeface="Arial" panose="020B0604020202020204" pitchFamily="34" charset="0"/>
              <a:buNone/>
            </a:pPr>
            <a:r>
              <a:rPr lang="tr-TR" altLang="tr-TR" dirty="0" smtClean="0"/>
              <a:t>destek kapsamındadır.</a:t>
            </a:r>
          </a:p>
          <a:p>
            <a:pPr marL="0" indent="0">
              <a:buFont typeface="Arial" panose="020B0604020202020204" pitchFamily="34" charset="0"/>
              <a:buNone/>
            </a:pPr>
            <a:endParaRPr lang="tr-TR" altLang="tr-TR" dirty="0" smtClean="0"/>
          </a:p>
          <a:p>
            <a:pPr marL="0" indent="0">
              <a:buFont typeface="Arial" panose="020B0604020202020204" pitchFamily="34" charset="0"/>
              <a:buNone/>
            </a:pPr>
            <a:r>
              <a:rPr lang="en-US" altLang="tr-TR" dirty="0" smtClean="0"/>
              <a:t>Gemi ve </a:t>
            </a:r>
            <a:r>
              <a:rPr lang="en-US" altLang="tr-TR" dirty="0" err="1" smtClean="0"/>
              <a:t>yat</a:t>
            </a:r>
            <a:r>
              <a:rPr lang="en-US" altLang="tr-TR" dirty="0" smtClean="0"/>
              <a:t> </a:t>
            </a:r>
            <a:r>
              <a:rPr lang="en-US" altLang="tr-TR" dirty="0" err="1" smtClean="0"/>
              <a:t>sektöründe</a:t>
            </a:r>
            <a:r>
              <a:rPr lang="en-US" altLang="tr-TR" dirty="0" smtClean="0"/>
              <a:t> </a:t>
            </a:r>
            <a:r>
              <a:rPr lang="en-US" altLang="tr-TR" dirty="0" err="1" smtClean="0"/>
              <a:t>faaliyet</a:t>
            </a:r>
            <a:r>
              <a:rPr lang="en-US" altLang="tr-TR" dirty="0" smtClean="0"/>
              <a:t> </a:t>
            </a:r>
            <a:r>
              <a:rPr lang="en-US" altLang="tr-TR" dirty="0" err="1" smtClean="0"/>
              <a:t>gösteren</a:t>
            </a:r>
            <a:r>
              <a:rPr lang="en-US" altLang="tr-TR" dirty="0" smtClean="0"/>
              <a:t> </a:t>
            </a:r>
            <a:r>
              <a:rPr lang="en-US" altLang="tr-TR" dirty="0" err="1" smtClean="0"/>
              <a:t>şirketlerin</a:t>
            </a:r>
            <a:r>
              <a:rPr lang="en-US" altLang="tr-TR" dirty="0" smtClean="0"/>
              <a:t> </a:t>
            </a:r>
            <a:r>
              <a:rPr lang="en-US" altLang="tr-TR" dirty="0" err="1" smtClean="0"/>
              <a:t>Türkiye’de</a:t>
            </a:r>
            <a:r>
              <a:rPr lang="en-US" altLang="tr-TR" dirty="0" smtClean="0"/>
              <a:t> </a:t>
            </a:r>
            <a:r>
              <a:rPr lang="en-US" altLang="tr-TR" dirty="0" err="1" smtClean="0"/>
              <a:t>yerleşik</a:t>
            </a:r>
            <a:r>
              <a:rPr lang="en-US" altLang="tr-TR" dirty="0" smtClean="0"/>
              <a:t> </a:t>
            </a:r>
            <a:r>
              <a:rPr lang="en-US" altLang="tr-TR" dirty="0" err="1" smtClean="0"/>
              <a:t>şirketlerden</a:t>
            </a:r>
            <a:r>
              <a:rPr lang="en-US" altLang="tr-TR" dirty="0" smtClean="0"/>
              <a:t> </a:t>
            </a:r>
            <a:r>
              <a:rPr lang="en-US" altLang="tr-TR" dirty="0" err="1" smtClean="0"/>
              <a:t>alacakları</a:t>
            </a:r>
            <a:r>
              <a:rPr lang="en-US" altLang="tr-TR" dirty="0" smtClean="0"/>
              <a:t> </a:t>
            </a:r>
            <a:r>
              <a:rPr lang="en-US" altLang="tr-TR" dirty="0" err="1" smtClean="0"/>
              <a:t>tasarım</a:t>
            </a:r>
            <a:r>
              <a:rPr lang="en-US" altLang="tr-TR" dirty="0" smtClean="0"/>
              <a:t> </a:t>
            </a:r>
            <a:r>
              <a:rPr lang="en-US" altLang="tr-TR" dirty="0" err="1" smtClean="0"/>
              <a:t>hizmetine</a:t>
            </a:r>
            <a:r>
              <a:rPr lang="en-US" altLang="tr-TR" dirty="0" smtClean="0"/>
              <a:t> </a:t>
            </a:r>
            <a:r>
              <a:rPr lang="en-US" altLang="tr-TR" dirty="0" err="1" smtClean="0"/>
              <a:t>ilişkin</a:t>
            </a:r>
            <a:r>
              <a:rPr lang="en-US" altLang="tr-TR" dirty="0" smtClean="0"/>
              <a:t> </a:t>
            </a:r>
            <a:r>
              <a:rPr lang="en-US" altLang="tr-TR" dirty="0" err="1" smtClean="0"/>
              <a:t>giderleri</a:t>
            </a:r>
            <a:r>
              <a:rPr lang="en-US" altLang="tr-TR" dirty="0" smtClean="0"/>
              <a:t> </a:t>
            </a:r>
            <a:r>
              <a:rPr lang="tr-TR" altLang="tr-TR" dirty="0" smtClean="0"/>
              <a:t>de 5 yıl süresince destekleniyor.</a:t>
            </a:r>
            <a:endParaRPr lang="en-US" altLang="tr-TR" dirty="0" smtClean="0"/>
          </a:p>
        </p:txBody>
      </p:sp>
      <p:sp>
        <p:nvSpPr>
          <p:cNvPr id="7987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fld id="{7D8C313C-B11B-485A-B7A9-C9DCF4C88036}" type="slidenum">
              <a:rPr lang="en-US" altLang="tr-TR">
                <a:solidFill>
                  <a:prstClr val="black"/>
                </a:solidFill>
              </a:rPr>
              <a:pPr/>
              <a:t>9</a:t>
            </a:fld>
            <a:endParaRPr lang="en-US" altLang="tr-TR">
              <a:solidFill>
                <a:prstClr val="black"/>
              </a:solidFill>
            </a:endParaRPr>
          </a:p>
        </p:txBody>
      </p:sp>
    </p:spTree>
    <p:extLst>
      <p:ext uri="{BB962C8B-B14F-4D97-AF65-F5344CB8AC3E}">
        <p14:creationId xmlns:p14="http://schemas.microsoft.com/office/powerpoint/2010/main" val="610385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sv-SE" smtClean="0">
                <a:solidFill>
                  <a:srgbClr val="000000"/>
                </a:solidFill>
              </a:rPr>
              <a:t>Şubat 2016                                                  Ekonomi Bakanlığı</a:t>
            </a: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3380A4-147A-4E75-9940-960B935F2F32}"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1194854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sv-SE" smtClean="0">
                <a:solidFill>
                  <a:srgbClr val="000000"/>
                </a:solidFill>
              </a:rPr>
              <a:t>Şubat 2016                                                  Ekonomi Bakanlığı</a:t>
            </a: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8D3B2B-B970-4E12-A4F7-C963B5906BBC}"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3228531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4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sv-SE" smtClean="0">
                <a:solidFill>
                  <a:srgbClr val="000000"/>
                </a:solidFill>
              </a:rPr>
              <a:t>Şubat 2016                                                  Ekonomi Bakanlığı</a:t>
            </a: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783FFB5-72FF-4F32-8BC1-CF0C7DC7FA75}"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3264052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pic>
        <p:nvPicPr>
          <p:cNvPr id="4" name="Picture 4"/>
          <p:cNvPicPr preferRelativeResize="0">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781300"/>
            <a:ext cx="91440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F:\MUSTAFA\LOGO\tek_tr.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79838" y="333375"/>
            <a:ext cx="1584325"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Metin kutusu 5"/>
          <p:cNvSpPr txBox="1"/>
          <p:nvPr userDrawn="1"/>
        </p:nvSpPr>
        <p:spPr>
          <a:xfrm>
            <a:off x="1476375" y="1844675"/>
            <a:ext cx="6191250" cy="769938"/>
          </a:xfrm>
          <a:prstGeom prst="rect">
            <a:avLst/>
          </a:prstGeom>
          <a:noFill/>
        </p:spPr>
        <p:txBody>
          <a:bodyPr>
            <a:spAutoFit/>
          </a:bodyPr>
          <a:lstStyle/>
          <a:p>
            <a:pPr algn="ctr" fontAlgn="base">
              <a:spcBef>
                <a:spcPct val="0"/>
              </a:spcBef>
              <a:spcAft>
                <a:spcPct val="0"/>
              </a:spcAft>
              <a:defRPr/>
            </a:pPr>
            <a:r>
              <a:rPr lang="tr-TR" sz="4400" b="1" dirty="0">
                <a:solidFill>
                  <a:srgbClr val="C00000"/>
                </a:solidFill>
                <a:effectLst>
                  <a:outerShdw blurRad="38100" dist="38100" dir="2700000" algn="tl">
                    <a:srgbClr val="000000">
                      <a:alpha val="43137"/>
                    </a:srgbClr>
                  </a:outerShdw>
                </a:effectLst>
                <a:cs typeface="Arial" charset="0"/>
              </a:rPr>
              <a:t>EKONOMİ BAKANLIĞI</a:t>
            </a:r>
          </a:p>
        </p:txBody>
      </p:sp>
      <p:sp>
        <p:nvSpPr>
          <p:cNvPr id="3" name="2 Alt Başlık"/>
          <p:cNvSpPr>
            <a:spLocks noGrp="1"/>
          </p:cNvSpPr>
          <p:nvPr>
            <p:ph type="subTitle" idx="1"/>
          </p:nvPr>
        </p:nvSpPr>
        <p:spPr>
          <a:xfrm>
            <a:off x="1368000" y="4503600"/>
            <a:ext cx="6400800" cy="1143008"/>
          </a:xfrm>
        </p:spPr>
        <p:txBody>
          <a:bodyPr/>
          <a:lstStyle>
            <a:lvl1pPr marL="0" indent="0" algn="ctr">
              <a:buNone/>
              <a:defRPr i="1">
                <a:solidFill>
                  <a:srgbClr val="4D968B"/>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smtClean="0"/>
              <a:t>Asıl alt başlık stilini düzenlemek için tıklatın</a:t>
            </a:r>
            <a:endParaRPr lang="tr-TR" dirty="0"/>
          </a:p>
        </p:txBody>
      </p:sp>
      <p:sp>
        <p:nvSpPr>
          <p:cNvPr id="7" name="4 Altbilgi Yer Tutucusu"/>
          <p:cNvSpPr>
            <a:spLocks noGrp="1"/>
          </p:cNvSpPr>
          <p:nvPr>
            <p:ph type="ftr" sz="quarter" idx="10"/>
          </p:nvPr>
        </p:nvSpPr>
        <p:spPr>
          <a:xfrm>
            <a:off x="250825" y="6453188"/>
            <a:ext cx="7921625" cy="304800"/>
          </a:xfrm>
        </p:spPr>
        <p:txBody>
          <a:bodyPr/>
          <a:lstStyle>
            <a:lvl1pPr algn="l">
              <a:defRPr sz="1600">
                <a:solidFill>
                  <a:srgbClr val="E7DEC9">
                    <a:lumMod val="75000"/>
                  </a:srgbClr>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8" name="5 Slayt Numarası Yer Tutucusu"/>
          <p:cNvSpPr>
            <a:spLocks noGrp="1"/>
          </p:cNvSpPr>
          <p:nvPr>
            <p:ph type="sldNum" sz="quarter" idx="11"/>
          </p:nvPr>
        </p:nvSpPr>
        <p:spPr>
          <a:xfrm>
            <a:off x="8459788" y="6453188"/>
            <a:ext cx="571500" cy="252412"/>
          </a:xfrm>
        </p:spPr>
        <p:txBody>
          <a:bodyPr/>
          <a:lstStyle>
            <a:lvl1pPr algn="ctr">
              <a:defRPr sz="1600">
                <a:solidFill>
                  <a:srgbClr val="E7DEC9">
                    <a:lumMod val="75000"/>
                  </a:srgbClr>
                </a:solidFill>
                <a:effectLst>
                  <a:outerShdw blurRad="38100" dist="38100" dir="2700000" algn="tl">
                    <a:srgbClr val="000000">
                      <a:alpha val="43137"/>
                    </a:srgbClr>
                  </a:outerShdw>
                </a:effectLst>
                <a:latin typeface="Calibri" pitchFamily="34" charset="0"/>
              </a:defRPr>
            </a:lvl1pPr>
          </a:lstStyle>
          <a:p>
            <a:pPr>
              <a:defRPr/>
            </a:pPr>
            <a:fld id="{16AD75F7-7A6B-4FCC-82B2-F4C701A11DC1}" type="slidenum">
              <a:rPr lang="en-US"/>
              <a:pPr>
                <a:defRPr/>
              </a:pPr>
              <a:t>‹#›</a:t>
            </a:fld>
            <a:endParaRPr lang="en-US" dirty="0"/>
          </a:p>
        </p:txBody>
      </p:sp>
    </p:spTree>
    <p:extLst>
      <p:ext uri="{BB962C8B-B14F-4D97-AF65-F5344CB8AC3E}">
        <p14:creationId xmlns:p14="http://schemas.microsoft.com/office/powerpoint/2010/main" val="3476340494"/>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pic>
        <p:nvPicPr>
          <p:cNvPr id="4" name="Picture 2"/>
          <p:cNvPicPr preferRelativeResize="0">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553200"/>
            <a:ext cx="9144000"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preferRelativeResize="0">
            <a:picLocks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133350"/>
            <a:ext cx="91440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 descr="F:\MUSTAFA\LOGO\tek_tr.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25425" y="46038"/>
            <a:ext cx="746125"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2 İçerik Yer Tutucusu"/>
          <p:cNvSpPr>
            <a:spLocks noGrp="1"/>
          </p:cNvSpPr>
          <p:nvPr>
            <p:ph idx="1"/>
          </p:nvPr>
        </p:nvSpPr>
        <p:spPr>
          <a:xfrm>
            <a:off x="357158" y="990600"/>
            <a:ext cx="8429684" cy="5224482"/>
          </a:xfrm>
        </p:spPr>
        <p:txBody>
          <a:bodyPr>
            <a:normAutofit/>
          </a:bodyPr>
          <a:lstStyle>
            <a:lvl1pPr>
              <a:defRPr sz="3600"/>
            </a:lvl1pPr>
            <a:lvl2pPr>
              <a:defRPr sz="3200"/>
            </a:lvl2pPr>
            <a:lvl3pPr>
              <a:defRPr sz="2800"/>
            </a:lvl3pPr>
            <a:lvl4pPr>
              <a:defRPr sz="2400"/>
            </a:lvl4pPr>
            <a:lvl5pPr>
              <a:defRPr sz="2400"/>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18" name="1 Başlık"/>
          <p:cNvSpPr>
            <a:spLocks noGrp="1"/>
          </p:cNvSpPr>
          <p:nvPr>
            <p:ph type="title"/>
          </p:nvPr>
        </p:nvSpPr>
        <p:spPr>
          <a:xfrm>
            <a:off x="1306120" y="132756"/>
            <a:ext cx="7837879" cy="476844"/>
          </a:xfrm>
        </p:spPr>
        <p:txBody>
          <a:bodyPr>
            <a:normAutofit/>
          </a:bodyPr>
          <a:lstStyle>
            <a:lvl1pPr marL="0" algn="r" defTabSz="914400" rtl="0" eaLnBrk="0" fontAlgn="base" latinLnBrk="0" hangingPunct="0">
              <a:spcBef>
                <a:spcPct val="0"/>
              </a:spcBef>
              <a:spcAft>
                <a:spcPct val="0"/>
              </a:spcAft>
              <a:defRPr lang="tr-TR" sz="4000" b="1" kern="1200" dirty="0">
                <a:solidFill>
                  <a:schemeClr val="bg1"/>
                </a:solidFill>
                <a:effectLst>
                  <a:outerShdw blurRad="38100" dist="38100" dir="2700000" algn="tl">
                    <a:srgbClr val="000000">
                      <a:alpha val="43137"/>
                    </a:srgbClr>
                  </a:outerShdw>
                </a:effectLst>
                <a:latin typeface="+mj-lt"/>
                <a:ea typeface="+mj-ea"/>
                <a:cs typeface="+mj-cs"/>
              </a:defRPr>
            </a:lvl1pPr>
          </a:lstStyle>
          <a:p>
            <a:r>
              <a:rPr lang="tr-TR" dirty="0" smtClean="0"/>
              <a:t>Asıl başlık stili için tıklatın</a:t>
            </a:r>
            <a:endParaRPr lang="tr-TR" dirty="0"/>
          </a:p>
        </p:txBody>
      </p:sp>
      <p:sp>
        <p:nvSpPr>
          <p:cNvPr id="7" name="4 Altbilgi Yer Tutucusu"/>
          <p:cNvSpPr>
            <a:spLocks noGrp="1"/>
          </p:cNvSpPr>
          <p:nvPr>
            <p:ph type="ftr" sz="quarter" idx="10"/>
          </p:nvPr>
        </p:nvSpPr>
        <p:spPr>
          <a:xfrm>
            <a:off x="225425" y="6553200"/>
            <a:ext cx="7947025" cy="252413"/>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8"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6BFDB011-4D4A-46DF-B710-8B6D33479BA3}" type="slidenum">
              <a:rPr lang="en-US"/>
              <a:pPr>
                <a:defRPr/>
              </a:pPr>
              <a:t>‹#›</a:t>
            </a:fld>
            <a:endParaRPr lang="en-US" dirty="0"/>
          </a:p>
        </p:txBody>
      </p:sp>
    </p:spTree>
    <p:extLst>
      <p:ext uri="{BB962C8B-B14F-4D97-AF65-F5344CB8AC3E}">
        <p14:creationId xmlns:p14="http://schemas.microsoft.com/office/powerpoint/2010/main" val="163549215"/>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4"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160588"/>
            <a:ext cx="91440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F:\MUSTAFA\LOGO\tek_tr.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68313" y="2001838"/>
            <a:ext cx="746125"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Başlık"/>
          <p:cNvSpPr>
            <a:spLocks noGrp="1"/>
          </p:cNvSpPr>
          <p:nvPr>
            <p:ph type="title"/>
          </p:nvPr>
        </p:nvSpPr>
        <p:spPr>
          <a:xfrm>
            <a:off x="722313" y="4406900"/>
            <a:ext cx="7772400" cy="1362075"/>
          </a:xfrm>
        </p:spPr>
        <p:txBody>
          <a:bodyPr anchor="t"/>
          <a:lstStyle>
            <a:lvl1pPr algn="l">
              <a:defRPr sz="4400" b="1" cap="none">
                <a:solidFill>
                  <a:srgbClr val="C00000"/>
                </a:solidFill>
                <a:effectLst>
                  <a:outerShdw blurRad="38100" dist="38100" dir="2700000" algn="tl">
                    <a:srgbClr val="000000">
                      <a:alpha val="43137"/>
                    </a:srgbClr>
                  </a:outerShdw>
                </a:effectLst>
              </a:defRPr>
            </a:lvl1pPr>
          </a:lstStyle>
          <a:p>
            <a:r>
              <a:rPr lang="tr-TR" dirty="0" smtClean="0"/>
              <a:t>Asıl başlık stili için tıklatın</a:t>
            </a:r>
            <a:endParaRPr lang="tr-TR" dirty="0"/>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400" i="1">
                <a:solidFill>
                  <a:srgbClr val="4D968B"/>
                </a:solidFill>
                <a:effectLst>
                  <a:outerShdw blurRad="38100" dist="38100" dir="2700000" algn="tl">
                    <a:srgbClr val="000000">
                      <a:alpha val="43137"/>
                    </a:srgb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dirty="0" smtClean="0"/>
              <a:t>Asıl metin stillerini düzenlemek için tıklatın</a:t>
            </a:r>
          </a:p>
        </p:txBody>
      </p:sp>
      <p:sp>
        <p:nvSpPr>
          <p:cNvPr id="6" name="4 Altbilgi Yer Tutucusu"/>
          <p:cNvSpPr>
            <a:spLocks noGrp="1"/>
          </p:cNvSpPr>
          <p:nvPr>
            <p:ph type="ftr" sz="quarter" idx="10"/>
          </p:nvPr>
        </p:nvSpPr>
        <p:spPr>
          <a:xfrm>
            <a:off x="0" y="6453188"/>
            <a:ext cx="8172450" cy="304800"/>
          </a:xfrm>
        </p:spPr>
        <p:txBody>
          <a:bodyPr/>
          <a:lstStyle>
            <a:lvl1pPr algn="l">
              <a:defRPr sz="1600">
                <a:solidFill>
                  <a:srgbClr val="E7DEC9">
                    <a:lumMod val="75000"/>
                  </a:srgbClr>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7" name="5 Slayt Numarası Yer Tutucusu"/>
          <p:cNvSpPr>
            <a:spLocks noGrp="1"/>
          </p:cNvSpPr>
          <p:nvPr>
            <p:ph type="sldNum" sz="quarter" idx="11"/>
          </p:nvPr>
        </p:nvSpPr>
        <p:spPr>
          <a:xfrm>
            <a:off x="8429625" y="6553200"/>
            <a:ext cx="571500" cy="252413"/>
          </a:xfrm>
        </p:spPr>
        <p:txBody>
          <a:bodyPr/>
          <a:lstStyle>
            <a:lvl1pPr algn="ctr">
              <a:defRPr sz="1600">
                <a:solidFill>
                  <a:srgbClr val="E7DEC9">
                    <a:lumMod val="75000"/>
                  </a:srgbClr>
                </a:solidFill>
                <a:effectLst>
                  <a:outerShdw blurRad="38100" dist="38100" dir="2700000" algn="tl">
                    <a:srgbClr val="000000">
                      <a:alpha val="43137"/>
                    </a:srgbClr>
                  </a:outerShdw>
                </a:effectLst>
                <a:latin typeface="Calibri" pitchFamily="34" charset="0"/>
              </a:defRPr>
            </a:lvl1pPr>
          </a:lstStyle>
          <a:p>
            <a:pPr>
              <a:defRPr/>
            </a:pPr>
            <a:fld id="{FB1E7C99-2913-4AC9-9555-4BC1965EC3E3}" type="slidenum">
              <a:rPr lang="en-US"/>
              <a:pPr>
                <a:defRPr/>
              </a:pPr>
              <a:t>‹#›</a:t>
            </a:fld>
            <a:endParaRPr lang="en-US" dirty="0"/>
          </a:p>
        </p:txBody>
      </p:sp>
    </p:spTree>
    <p:extLst>
      <p:ext uri="{BB962C8B-B14F-4D97-AF65-F5344CB8AC3E}">
        <p14:creationId xmlns:p14="http://schemas.microsoft.com/office/powerpoint/2010/main" val="791114228"/>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ki İçerik">
    <p:spTree>
      <p:nvGrpSpPr>
        <p:cNvPr id="1" name=""/>
        <p:cNvGrpSpPr/>
        <p:nvPr/>
      </p:nvGrpSpPr>
      <p:grpSpPr>
        <a:xfrm>
          <a:off x="0" y="0"/>
          <a:ext cx="0" cy="0"/>
          <a:chOff x="0" y="0"/>
          <a:chExt cx="0" cy="0"/>
        </a:xfrm>
      </p:grpSpPr>
      <p:pic>
        <p:nvPicPr>
          <p:cNvPr id="5" name="Picture 2"/>
          <p:cNvPicPr preferRelativeResize="0">
            <a:picLocks noChangeArrowheads="1"/>
          </p:cNvPicPr>
          <p:nvPr userDrawn="1"/>
        </p:nvPicPr>
        <p:blipFill>
          <a:blip r:embed="rId2">
            <a:duotone>
              <a:schemeClr val="bg2">
                <a:shade val="45000"/>
                <a:satMod val="135000"/>
              </a:schemeClr>
              <a:prstClr val="white"/>
            </a:duotone>
          </a:blip>
          <a:srcRect/>
          <a:stretch>
            <a:fillRect/>
          </a:stretch>
        </p:blipFill>
        <p:spPr bwMode="auto">
          <a:xfrm>
            <a:off x="0" y="6553200"/>
            <a:ext cx="9144000" cy="252000"/>
          </a:xfrm>
          <a:prstGeom prst="rect">
            <a:avLst/>
          </a:prstGeom>
          <a:noFill/>
          <a:ln w="9525">
            <a:noFill/>
            <a:miter lim="800000"/>
            <a:headEnd/>
            <a:tailEnd/>
          </a:ln>
        </p:spPr>
      </p:pic>
      <p:pic>
        <p:nvPicPr>
          <p:cNvPr id="6" name="Picture 7"/>
          <p:cNvPicPr preferRelativeResize="0">
            <a:picLocks noChangeArrowheads="1"/>
          </p:cNvPicPr>
          <p:nvPr userDrawn="1"/>
        </p:nvPicPr>
        <p:blipFill>
          <a:blip r:embed="rId3" cstate="print">
            <a:duotone>
              <a:schemeClr val="bg2">
                <a:shade val="45000"/>
                <a:satMod val="135000"/>
              </a:schemeClr>
              <a:prstClr val="white"/>
            </a:duotone>
          </a:blip>
          <a:srcRect/>
          <a:stretch>
            <a:fillRect/>
          </a:stretch>
        </p:blipFill>
        <p:spPr bwMode="auto">
          <a:xfrm>
            <a:off x="0" y="132756"/>
            <a:ext cx="9144000" cy="539353"/>
          </a:xfrm>
          <a:prstGeom prst="rect">
            <a:avLst/>
          </a:prstGeom>
          <a:noFill/>
          <a:ln w="9525">
            <a:noFill/>
            <a:miter lim="800000"/>
            <a:headEnd/>
            <a:tailEnd/>
          </a:ln>
        </p:spPr>
      </p:pic>
      <p:pic>
        <p:nvPicPr>
          <p:cNvPr id="7" name="Picture 3"/>
          <p:cNvPicPr>
            <a:picLocks noChangeAspect="1" noChangeArrowheads="1"/>
          </p:cNvPicPr>
          <p:nvPr userDrawn="1"/>
        </p:nvPicPr>
        <p:blipFill>
          <a:blip r:embed="rId4" cstate="print">
            <a:extLst/>
          </a:blip>
          <a:stretch>
            <a:fillRect/>
          </a:stretch>
        </p:blipFill>
        <p:spPr bwMode="auto">
          <a:xfrm>
            <a:off x="372791" y="42863"/>
            <a:ext cx="802608" cy="719137"/>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İçerik Yer Tutucusu"/>
          <p:cNvSpPr>
            <a:spLocks noGrp="1"/>
          </p:cNvSpPr>
          <p:nvPr>
            <p:ph sz="half" idx="1"/>
          </p:nvPr>
        </p:nvSpPr>
        <p:spPr>
          <a:xfrm>
            <a:off x="357158" y="914400"/>
            <a:ext cx="4038600" cy="5211763"/>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İçerik Yer Tutucusu"/>
          <p:cNvSpPr>
            <a:spLocks noGrp="1"/>
          </p:cNvSpPr>
          <p:nvPr>
            <p:ph sz="half" idx="2"/>
          </p:nvPr>
        </p:nvSpPr>
        <p:spPr>
          <a:xfrm>
            <a:off x="4748242" y="914400"/>
            <a:ext cx="4038600" cy="5211763"/>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25" name="1 Başlık"/>
          <p:cNvSpPr>
            <a:spLocks noGrp="1"/>
          </p:cNvSpPr>
          <p:nvPr>
            <p:ph type="title"/>
          </p:nvPr>
        </p:nvSpPr>
        <p:spPr>
          <a:xfrm>
            <a:off x="1306120" y="132756"/>
            <a:ext cx="7837879" cy="476844"/>
          </a:xfrm>
        </p:spPr>
        <p:txBody>
          <a:bodyPr>
            <a:normAutofit/>
          </a:bodyPr>
          <a:lstStyle>
            <a:lvl1pPr marL="0" algn="r" defTabSz="914400" rtl="0" eaLnBrk="0" fontAlgn="base" latinLnBrk="0" hangingPunct="0">
              <a:spcBef>
                <a:spcPct val="0"/>
              </a:spcBef>
              <a:spcAft>
                <a:spcPct val="0"/>
              </a:spcAft>
              <a:defRPr lang="tr-TR" sz="4000" b="1" kern="1200" dirty="0">
                <a:solidFill>
                  <a:schemeClr val="bg1"/>
                </a:solidFill>
                <a:effectLst>
                  <a:outerShdw blurRad="38100" dist="38100" dir="2700000" algn="tl">
                    <a:srgbClr val="000000">
                      <a:alpha val="43137"/>
                    </a:srgbClr>
                  </a:outerShdw>
                </a:effectLst>
                <a:latin typeface="+mj-lt"/>
                <a:ea typeface="+mj-ea"/>
                <a:cs typeface="+mj-cs"/>
              </a:defRPr>
            </a:lvl1pPr>
          </a:lstStyle>
          <a:p>
            <a:r>
              <a:rPr lang="tr-TR" dirty="0" smtClean="0"/>
              <a:t>Asıl başlık stili için tıklatın</a:t>
            </a:r>
            <a:endParaRPr lang="tr-TR" dirty="0"/>
          </a:p>
        </p:txBody>
      </p:sp>
      <p:sp>
        <p:nvSpPr>
          <p:cNvPr id="8" name="4 Altbilgi Yer Tutucusu"/>
          <p:cNvSpPr>
            <a:spLocks noGrp="1"/>
          </p:cNvSpPr>
          <p:nvPr>
            <p:ph type="ftr" sz="quarter" idx="10"/>
          </p:nvPr>
        </p:nvSpPr>
        <p:spPr>
          <a:xfrm>
            <a:off x="1828800" y="6553200"/>
            <a:ext cx="5672138" cy="252413"/>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9"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F3BC5103-F34E-4577-B88D-67D6ACAFD8B7}" type="slidenum">
              <a:rPr lang="en-US"/>
              <a:pPr>
                <a:defRPr/>
              </a:pPr>
              <a:t>‹#›</a:t>
            </a:fld>
            <a:endParaRPr lang="en-US" dirty="0"/>
          </a:p>
        </p:txBody>
      </p:sp>
      <p:sp>
        <p:nvSpPr>
          <p:cNvPr id="10" name="3 Veri Yer Tutucusu"/>
          <p:cNvSpPr>
            <a:spLocks noGrp="1"/>
          </p:cNvSpPr>
          <p:nvPr>
            <p:ph type="dt" sz="half" idx="12"/>
          </p:nvPr>
        </p:nvSpPr>
        <p:spPr>
          <a:xfrm>
            <a:off x="179388" y="6553200"/>
            <a:ext cx="1543050" cy="252413"/>
          </a:xfrm>
          <a:prstGeom prst="rect">
            <a:avLst/>
          </a:prstGeom>
        </p:spPr>
        <p:txBody>
          <a:bodyPr anchor="ctr"/>
          <a:lstStyle>
            <a:lvl1pPr algn="ctr" fontAlgn="auto">
              <a:spcBef>
                <a:spcPts val="0"/>
              </a:spcBef>
              <a:spcAft>
                <a:spcPts val="0"/>
              </a:spcAft>
              <a:defRPr lang="tr-TR" sz="1600" kern="1200">
                <a:solidFill>
                  <a:prstClr val="white"/>
                </a:solidFill>
                <a:effectLst>
                  <a:outerShdw blurRad="38100" dist="38100" dir="2700000" algn="tl">
                    <a:srgbClr val="000000">
                      <a:alpha val="43137"/>
                    </a:srgbClr>
                  </a:outerShdw>
                </a:effectLst>
                <a:latin typeface="Calibri" pitchFamily="34" charset="0"/>
                <a:ea typeface="+mn-ea"/>
                <a:cs typeface="Arial" pitchFamily="34" charset="0"/>
              </a:defRPr>
            </a:lvl1pPr>
          </a:lstStyle>
          <a:p>
            <a:pPr>
              <a:defRPr/>
            </a:pPr>
            <a:endParaRPr/>
          </a:p>
        </p:txBody>
      </p:sp>
    </p:spTree>
    <p:extLst>
      <p:ext uri="{BB962C8B-B14F-4D97-AF65-F5344CB8AC3E}">
        <p14:creationId xmlns:p14="http://schemas.microsoft.com/office/powerpoint/2010/main" val="3115582700"/>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arşılaştırma">
    <p:spTree>
      <p:nvGrpSpPr>
        <p:cNvPr id="1" name=""/>
        <p:cNvGrpSpPr/>
        <p:nvPr/>
      </p:nvGrpSpPr>
      <p:grpSpPr>
        <a:xfrm>
          <a:off x="0" y="0"/>
          <a:ext cx="0" cy="0"/>
          <a:chOff x="0" y="0"/>
          <a:chExt cx="0" cy="0"/>
        </a:xfrm>
      </p:grpSpPr>
      <p:pic>
        <p:nvPicPr>
          <p:cNvPr id="7" name="Picture 2"/>
          <p:cNvPicPr preferRelativeResize="0">
            <a:picLocks noChangeArrowheads="1"/>
          </p:cNvPicPr>
          <p:nvPr userDrawn="1"/>
        </p:nvPicPr>
        <p:blipFill>
          <a:blip r:embed="rId2">
            <a:duotone>
              <a:schemeClr val="bg2">
                <a:shade val="45000"/>
                <a:satMod val="135000"/>
              </a:schemeClr>
              <a:prstClr val="white"/>
            </a:duotone>
          </a:blip>
          <a:srcRect/>
          <a:stretch>
            <a:fillRect/>
          </a:stretch>
        </p:blipFill>
        <p:spPr bwMode="auto">
          <a:xfrm>
            <a:off x="0" y="6553200"/>
            <a:ext cx="9144000" cy="252000"/>
          </a:xfrm>
          <a:prstGeom prst="rect">
            <a:avLst/>
          </a:prstGeom>
          <a:noFill/>
          <a:ln w="9525">
            <a:noFill/>
            <a:miter lim="800000"/>
            <a:headEnd/>
            <a:tailEnd/>
          </a:ln>
        </p:spPr>
      </p:pic>
      <p:pic>
        <p:nvPicPr>
          <p:cNvPr id="8" name="Picture 7"/>
          <p:cNvPicPr preferRelativeResize="0">
            <a:picLocks noChangeArrowheads="1"/>
          </p:cNvPicPr>
          <p:nvPr userDrawn="1"/>
        </p:nvPicPr>
        <p:blipFill>
          <a:blip r:embed="rId3" cstate="print">
            <a:duotone>
              <a:schemeClr val="bg2">
                <a:shade val="45000"/>
                <a:satMod val="135000"/>
              </a:schemeClr>
              <a:prstClr val="white"/>
            </a:duotone>
          </a:blip>
          <a:srcRect/>
          <a:stretch>
            <a:fillRect/>
          </a:stretch>
        </p:blipFill>
        <p:spPr bwMode="auto">
          <a:xfrm>
            <a:off x="0" y="132756"/>
            <a:ext cx="9144000" cy="539353"/>
          </a:xfrm>
          <a:prstGeom prst="rect">
            <a:avLst/>
          </a:prstGeom>
          <a:noFill/>
          <a:ln w="9525">
            <a:noFill/>
            <a:miter lim="800000"/>
            <a:headEnd/>
            <a:tailEnd/>
          </a:ln>
        </p:spPr>
      </p:pic>
      <p:pic>
        <p:nvPicPr>
          <p:cNvPr id="9" name="Picture 3"/>
          <p:cNvPicPr>
            <a:picLocks noChangeAspect="1" noChangeArrowheads="1"/>
          </p:cNvPicPr>
          <p:nvPr userDrawn="1"/>
        </p:nvPicPr>
        <p:blipFill>
          <a:blip r:embed="rId4" cstate="print">
            <a:extLst/>
          </a:blip>
          <a:stretch>
            <a:fillRect/>
          </a:stretch>
        </p:blipFill>
        <p:spPr bwMode="auto">
          <a:xfrm>
            <a:off x="370762" y="112067"/>
            <a:ext cx="802800" cy="560042"/>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Metin Yer Tutucusu"/>
          <p:cNvSpPr>
            <a:spLocks noGrp="1"/>
          </p:cNvSpPr>
          <p:nvPr>
            <p:ph type="body" idx="1"/>
          </p:nvPr>
        </p:nvSpPr>
        <p:spPr>
          <a:xfrm>
            <a:off x="457200" y="990600"/>
            <a:ext cx="4040188" cy="639762"/>
          </a:xfrm>
        </p:spPr>
        <p:txBody>
          <a:bodyPr anchor="b">
            <a:noAutofit/>
          </a:bodyPr>
          <a:lstStyle>
            <a:lvl1pPr marL="0" indent="0" algn="ctr">
              <a:buNone/>
              <a:defRPr sz="2000" b="0">
                <a:solidFill>
                  <a:srgbClr val="4D968B"/>
                </a:solidFill>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smtClean="0"/>
              <a:t>Asıl metin stillerini düzenlemek için tıklatın</a:t>
            </a:r>
          </a:p>
        </p:txBody>
      </p:sp>
      <p:sp>
        <p:nvSpPr>
          <p:cNvPr id="4" name="3 İçerik Yer Tutucusu"/>
          <p:cNvSpPr>
            <a:spLocks noGrp="1"/>
          </p:cNvSpPr>
          <p:nvPr>
            <p:ph sz="half" idx="2"/>
          </p:nvPr>
        </p:nvSpPr>
        <p:spPr>
          <a:xfrm>
            <a:off x="457200" y="1752601"/>
            <a:ext cx="4040188" cy="4373562"/>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5" name="4 Metin Yer Tutucusu"/>
          <p:cNvSpPr>
            <a:spLocks noGrp="1"/>
          </p:cNvSpPr>
          <p:nvPr>
            <p:ph type="body" sz="quarter" idx="3"/>
          </p:nvPr>
        </p:nvSpPr>
        <p:spPr>
          <a:xfrm>
            <a:off x="4602760" y="990600"/>
            <a:ext cx="4041775" cy="639762"/>
          </a:xfrm>
        </p:spPr>
        <p:txBody>
          <a:bodyPr anchor="b">
            <a:noAutofit/>
          </a:bodyPr>
          <a:lstStyle>
            <a:lvl1pPr marL="0" indent="0" algn="ctr">
              <a:buNone/>
              <a:defRPr sz="2000" b="0">
                <a:solidFill>
                  <a:srgbClr val="4D968B"/>
                </a:solidFill>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smtClean="0"/>
              <a:t>Asıl metin stillerini düzenlemek için tıklatın</a:t>
            </a:r>
          </a:p>
        </p:txBody>
      </p:sp>
      <p:sp>
        <p:nvSpPr>
          <p:cNvPr id="6" name="5 İçerik Yer Tutucusu"/>
          <p:cNvSpPr>
            <a:spLocks noGrp="1"/>
          </p:cNvSpPr>
          <p:nvPr>
            <p:ph sz="quarter" idx="4"/>
          </p:nvPr>
        </p:nvSpPr>
        <p:spPr>
          <a:xfrm>
            <a:off x="4645025" y="1752601"/>
            <a:ext cx="4041775" cy="4373562"/>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25" name="1 Başlık"/>
          <p:cNvSpPr>
            <a:spLocks noGrp="1"/>
          </p:cNvSpPr>
          <p:nvPr>
            <p:ph type="title"/>
          </p:nvPr>
        </p:nvSpPr>
        <p:spPr>
          <a:xfrm>
            <a:off x="1306120" y="132756"/>
            <a:ext cx="7837879" cy="476844"/>
          </a:xfrm>
        </p:spPr>
        <p:txBody>
          <a:bodyPr>
            <a:normAutofit/>
          </a:bodyPr>
          <a:lstStyle>
            <a:lvl1pPr marL="0" algn="r" defTabSz="914400" rtl="0" eaLnBrk="0" fontAlgn="base" latinLnBrk="0" hangingPunct="0">
              <a:spcBef>
                <a:spcPct val="0"/>
              </a:spcBef>
              <a:spcAft>
                <a:spcPct val="0"/>
              </a:spcAft>
              <a:defRPr lang="tr-TR" sz="4000" b="1" kern="1200" dirty="0">
                <a:solidFill>
                  <a:schemeClr val="bg1"/>
                </a:solidFill>
                <a:effectLst>
                  <a:outerShdw blurRad="38100" dist="38100" dir="2700000" algn="tl">
                    <a:srgbClr val="000000">
                      <a:alpha val="43137"/>
                    </a:srgbClr>
                  </a:outerShdw>
                </a:effectLst>
                <a:latin typeface="+mj-lt"/>
                <a:ea typeface="+mj-ea"/>
                <a:cs typeface="+mj-cs"/>
              </a:defRPr>
            </a:lvl1pPr>
          </a:lstStyle>
          <a:p>
            <a:r>
              <a:rPr lang="tr-TR" dirty="0" smtClean="0"/>
              <a:t>Asıl başlık stili için tıklatın</a:t>
            </a:r>
            <a:endParaRPr lang="tr-TR" dirty="0"/>
          </a:p>
        </p:txBody>
      </p:sp>
      <p:sp>
        <p:nvSpPr>
          <p:cNvPr id="10" name="4 Altbilgi Yer Tutucusu"/>
          <p:cNvSpPr>
            <a:spLocks noGrp="1"/>
          </p:cNvSpPr>
          <p:nvPr>
            <p:ph type="ftr" sz="quarter" idx="10"/>
          </p:nvPr>
        </p:nvSpPr>
        <p:spPr>
          <a:xfrm>
            <a:off x="1828800" y="6553200"/>
            <a:ext cx="5672138" cy="252413"/>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11"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7C64EB1D-D8FD-4CE0-ACF0-E237D337A6CB}" type="slidenum">
              <a:rPr lang="en-US"/>
              <a:pPr>
                <a:defRPr/>
              </a:pPr>
              <a:t>‹#›</a:t>
            </a:fld>
            <a:endParaRPr lang="en-US" dirty="0"/>
          </a:p>
        </p:txBody>
      </p:sp>
      <p:sp>
        <p:nvSpPr>
          <p:cNvPr id="12" name="3 Veri Yer Tutucusu"/>
          <p:cNvSpPr>
            <a:spLocks noGrp="1"/>
          </p:cNvSpPr>
          <p:nvPr>
            <p:ph type="dt" sz="half" idx="12"/>
          </p:nvPr>
        </p:nvSpPr>
        <p:spPr>
          <a:xfrm>
            <a:off x="179388" y="6553200"/>
            <a:ext cx="1543050" cy="252413"/>
          </a:xfrm>
          <a:prstGeom prst="rect">
            <a:avLst/>
          </a:prstGeom>
        </p:spPr>
        <p:txBody>
          <a:bodyPr anchor="ctr"/>
          <a:lstStyle>
            <a:lvl1pPr algn="ctr" fontAlgn="auto">
              <a:spcBef>
                <a:spcPts val="0"/>
              </a:spcBef>
              <a:spcAft>
                <a:spcPts val="0"/>
              </a:spcAft>
              <a:defRPr lang="tr-TR" sz="1600" kern="1200">
                <a:solidFill>
                  <a:prstClr val="white"/>
                </a:solidFill>
                <a:effectLst>
                  <a:outerShdw blurRad="38100" dist="38100" dir="2700000" algn="tl">
                    <a:srgbClr val="000000">
                      <a:alpha val="43137"/>
                    </a:srgbClr>
                  </a:outerShdw>
                </a:effectLst>
                <a:latin typeface="Calibri" pitchFamily="34" charset="0"/>
                <a:ea typeface="+mn-ea"/>
                <a:cs typeface="Arial" pitchFamily="34" charset="0"/>
              </a:defRPr>
            </a:lvl1pPr>
          </a:lstStyle>
          <a:p>
            <a:pPr>
              <a:defRPr/>
            </a:pPr>
            <a:endParaRPr/>
          </a:p>
        </p:txBody>
      </p:sp>
    </p:spTree>
    <p:extLst>
      <p:ext uri="{BB962C8B-B14F-4D97-AF65-F5344CB8AC3E}">
        <p14:creationId xmlns:p14="http://schemas.microsoft.com/office/powerpoint/2010/main" val="3291133946"/>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Yalnızca Başlık">
    <p:spTree>
      <p:nvGrpSpPr>
        <p:cNvPr id="1" name=""/>
        <p:cNvGrpSpPr/>
        <p:nvPr/>
      </p:nvGrpSpPr>
      <p:grpSpPr>
        <a:xfrm>
          <a:off x="0" y="0"/>
          <a:ext cx="0" cy="0"/>
          <a:chOff x="0" y="0"/>
          <a:chExt cx="0" cy="0"/>
        </a:xfrm>
      </p:grpSpPr>
      <p:pic>
        <p:nvPicPr>
          <p:cNvPr id="3" name="Picture 6"/>
          <p:cNvPicPr preferRelativeResize="0">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494463"/>
            <a:ext cx="914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7"/>
          <p:cNvPicPr preferRelativeResize="0">
            <a:picLocks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133350"/>
            <a:ext cx="91440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F:\MUSTAFA\LOGO\tek_tr.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93688" y="46038"/>
            <a:ext cx="746125"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1 Başlık"/>
          <p:cNvSpPr>
            <a:spLocks noGrp="1"/>
          </p:cNvSpPr>
          <p:nvPr>
            <p:ph type="title"/>
          </p:nvPr>
        </p:nvSpPr>
        <p:spPr>
          <a:xfrm>
            <a:off x="1306120" y="132756"/>
            <a:ext cx="7837879" cy="476844"/>
          </a:xfrm>
        </p:spPr>
        <p:txBody>
          <a:bodyPr>
            <a:normAutofit/>
          </a:bodyPr>
          <a:lstStyle>
            <a:lvl1pPr marL="0" algn="r" defTabSz="914400" rtl="0" eaLnBrk="0" fontAlgn="base" latinLnBrk="0" hangingPunct="0">
              <a:spcBef>
                <a:spcPct val="0"/>
              </a:spcBef>
              <a:spcAft>
                <a:spcPct val="0"/>
              </a:spcAft>
              <a:defRPr lang="tr-TR" sz="4000" b="1" kern="1200" dirty="0">
                <a:solidFill>
                  <a:schemeClr val="bg1"/>
                </a:solidFill>
                <a:effectLst>
                  <a:outerShdw blurRad="38100" dist="38100" dir="2700000" algn="tl">
                    <a:srgbClr val="000000">
                      <a:alpha val="43137"/>
                    </a:srgbClr>
                  </a:outerShdw>
                </a:effectLst>
                <a:latin typeface="+mj-lt"/>
                <a:ea typeface="+mj-ea"/>
                <a:cs typeface="+mj-cs"/>
              </a:defRPr>
            </a:lvl1pPr>
          </a:lstStyle>
          <a:p>
            <a:r>
              <a:rPr lang="tr-TR" dirty="0" smtClean="0"/>
              <a:t>Asıl başlık stili için tıklatın</a:t>
            </a:r>
            <a:endParaRPr lang="tr-TR" dirty="0"/>
          </a:p>
        </p:txBody>
      </p:sp>
      <p:sp>
        <p:nvSpPr>
          <p:cNvPr id="6" name="4 Altbilgi Yer Tutucusu"/>
          <p:cNvSpPr>
            <a:spLocks noGrp="1"/>
          </p:cNvSpPr>
          <p:nvPr>
            <p:ph type="ftr" sz="quarter" idx="10"/>
          </p:nvPr>
        </p:nvSpPr>
        <p:spPr>
          <a:xfrm>
            <a:off x="107950" y="6524625"/>
            <a:ext cx="8064500" cy="304800"/>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7"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C33B1B25-81B5-443A-81ED-52788D9BA762}" type="slidenum">
              <a:rPr lang="en-US"/>
              <a:pPr>
                <a:defRPr/>
              </a:pPr>
              <a:t>‹#›</a:t>
            </a:fld>
            <a:endParaRPr lang="en-US" dirty="0"/>
          </a:p>
        </p:txBody>
      </p:sp>
    </p:spTree>
    <p:extLst>
      <p:ext uri="{BB962C8B-B14F-4D97-AF65-F5344CB8AC3E}">
        <p14:creationId xmlns:p14="http://schemas.microsoft.com/office/powerpoint/2010/main" val="3429698500"/>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pic>
        <p:nvPicPr>
          <p:cNvPr id="2" name="Picture 2"/>
          <p:cNvPicPr preferRelativeResize="0">
            <a:picLocks noChangeArrowheads="1"/>
          </p:cNvPicPr>
          <p:nvPr userDrawn="1"/>
        </p:nvPicPr>
        <p:blipFill>
          <a:blip r:embed="rId2">
            <a:duotone>
              <a:schemeClr val="bg2">
                <a:shade val="45000"/>
                <a:satMod val="135000"/>
              </a:schemeClr>
              <a:prstClr val="white"/>
            </a:duotone>
          </a:blip>
          <a:srcRect/>
          <a:stretch>
            <a:fillRect/>
          </a:stretch>
        </p:blipFill>
        <p:spPr bwMode="auto">
          <a:xfrm>
            <a:off x="0" y="6553200"/>
            <a:ext cx="9144000" cy="252000"/>
          </a:xfrm>
          <a:prstGeom prst="rect">
            <a:avLst/>
          </a:prstGeom>
          <a:noFill/>
          <a:ln w="9525">
            <a:noFill/>
            <a:miter lim="800000"/>
            <a:headEnd/>
            <a:tailEnd/>
          </a:ln>
        </p:spPr>
      </p:pic>
      <p:sp>
        <p:nvSpPr>
          <p:cNvPr id="3" name="4 Altbilgi Yer Tutucusu"/>
          <p:cNvSpPr>
            <a:spLocks noGrp="1"/>
          </p:cNvSpPr>
          <p:nvPr>
            <p:ph type="ftr" sz="quarter" idx="10"/>
          </p:nvPr>
        </p:nvSpPr>
        <p:spPr>
          <a:xfrm>
            <a:off x="1828800" y="6553200"/>
            <a:ext cx="5672138" cy="252413"/>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4"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9137192A-97F3-4074-94A1-4CC1E4B6F505}" type="slidenum">
              <a:rPr lang="en-US"/>
              <a:pPr>
                <a:defRPr/>
              </a:pPr>
              <a:t>‹#›</a:t>
            </a:fld>
            <a:endParaRPr lang="en-US" dirty="0"/>
          </a:p>
        </p:txBody>
      </p:sp>
      <p:sp>
        <p:nvSpPr>
          <p:cNvPr id="5" name="3 Veri Yer Tutucusu"/>
          <p:cNvSpPr>
            <a:spLocks noGrp="1"/>
          </p:cNvSpPr>
          <p:nvPr>
            <p:ph type="dt" sz="half" idx="12"/>
          </p:nvPr>
        </p:nvSpPr>
        <p:spPr>
          <a:xfrm>
            <a:off x="179388" y="6553200"/>
            <a:ext cx="1543050" cy="252413"/>
          </a:xfrm>
          <a:prstGeom prst="rect">
            <a:avLst/>
          </a:prstGeom>
        </p:spPr>
        <p:txBody>
          <a:bodyPr anchor="ctr"/>
          <a:lstStyle>
            <a:lvl1pPr algn="ctr" fontAlgn="auto">
              <a:spcBef>
                <a:spcPts val="0"/>
              </a:spcBef>
              <a:spcAft>
                <a:spcPts val="0"/>
              </a:spcAft>
              <a:defRPr lang="tr-TR" sz="1600" kern="1200">
                <a:solidFill>
                  <a:prstClr val="white"/>
                </a:solidFill>
                <a:effectLst>
                  <a:outerShdw blurRad="38100" dist="38100" dir="2700000" algn="tl">
                    <a:srgbClr val="000000">
                      <a:alpha val="43137"/>
                    </a:srgbClr>
                  </a:outerShdw>
                </a:effectLst>
                <a:latin typeface="Calibri" pitchFamily="34" charset="0"/>
                <a:ea typeface="+mn-ea"/>
                <a:cs typeface="Arial" pitchFamily="34" charset="0"/>
              </a:defRPr>
            </a:lvl1pPr>
          </a:lstStyle>
          <a:p>
            <a:pPr>
              <a:defRPr/>
            </a:pPr>
            <a:endParaRPr/>
          </a:p>
        </p:txBody>
      </p:sp>
    </p:spTree>
    <p:extLst>
      <p:ext uri="{BB962C8B-B14F-4D97-AF65-F5344CB8AC3E}">
        <p14:creationId xmlns:p14="http://schemas.microsoft.com/office/powerpoint/2010/main" val="2552513402"/>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şlıklı İçerik">
    <p:spTree>
      <p:nvGrpSpPr>
        <p:cNvPr id="1" name=""/>
        <p:cNvGrpSpPr/>
        <p:nvPr/>
      </p:nvGrpSpPr>
      <p:grpSpPr>
        <a:xfrm>
          <a:off x="0" y="0"/>
          <a:ext cx="0" cy="0"/>
          <a:chOff x="0" y="0"/>
          <a:chExt cx="0" cy="0"/>
        </a:xfrm>
      </p:grpSpPr>
      <p:pic>
        <p:nvPicPr>
          <p:cNvPr id="5" name="Picture 2"/>
          <p:cNvPicPr preferRelativeResize="0">
            <a:picLocks noChangeArrowheads="1"/>
          </p:cNvPicPr>
          <p:nvPr userDrawn="1"/>
        </p:nvPicPr>
        <p:blipFill>
          <a:blip r:embed="rId2">
            <a:duotone>
              <a:schemeClr val="bg2">
                <a:shade val="45000"/>
                <a:satMod val="135000"/>
              </a:schemeClr>
              <a:prstClr val="white"/>
            </a:duotone>
          </a:blip>
          <a:srcRect/>
          <a:stretch>
            <a:fillRect/>
          </a:stretch>
        </p:blipFill>
        <p:spPr bwMode="auto">
          <a:xfrm>
            <a:off x="0" y="6553200"/>
            <a:ext cx="9144000" cy="252000"/>
          </a:xfrm>
          <a:prstGeom prst="rect">
            <a:avLst/>
          </a:prstGeom>
          <a:noFill/>
          <a:ln w="9525">
            <a:noFill/>
            <a:miter lim="800000"/>
            <a:headEnd/>
            <a:tailEnd/>
          </a:ln>
        </p:spPr>
      </p:pic>
      <p:pic>
        <p:nvPicPr>
          <p:cNvPr id="6" name="Picture 7"/>
          <p:cNvPicPr preferRelativeResize="0">
            <a:picLocks noChangeArrowheads="1"/>
          </p:cNvPicPr>
          <p:nvPr userDrawn="1"/>
        </p:nvPicPr>
        <p:blipFill>
          <a:blip r:embed="rId3" cstate="print">
            <a:duotone>
              <a:schemeClr val="bg2">
                <a:shade val="45000"/>
                <a:satMod val="135000"/>
              </a:schemeClr>
              <a:prstClr val="white"/>
            </a:duotone>
          </a:blip>
          <a:srcRect/>
          <a:stretch>
            <a:fillRect/>
          </a:stretch>
        </p:blipFill>
        <p:spPr bwMode="auto">
          <a:xfrm>
            <a:off x="0" y="132756"/>
            <a:ext cx="9144000" cy="539353"/>
          </a:xfrm>
          <a:prstGeom prst="rect">
            <a:avLst/>
          </a:prstGeom>
          <a:noFill/>
          <a:ln w="9525">
            <a:noFill/>
            <a:miter lim="800000"/>
            <a:headEnd/>
            <a:tailEnd/>
          </a:ln>
        </p:spPr>
      </p:pic>
      <p:pic>
        <p:nvPicPr>
          <p:cNvPr id="7" name="Picture 3"/>
          <p:cNvPicPr>
            <a:picLocks noChangeAspect="1" noChangeArrowheads="1"/>
          </p:cNvPicPr>
          <p:nvPr userDrawn="1"/>
        </p:nvPicPr>
        <p:blipFill>
          <a:blip r:embed="rId4" cstate="print">
            <a:extLst/>
          </a:blip>
          <a:stretch>
            <a:fillRect/>
          </a:stretch>
        </p:blipFill>
        <p:spPr bwMode="auto">
          <a:xfrm>
            <a:off x="372791" y="42863"/>
            <a:ext cx="802800" cy="719309"/>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İçerik Yer Tutucusu"/>
          <p:cNvSpPr>
            <a:spLocks noGrp="1"/>
          </p:cNvSpPr>
          <p:nvPr>
            <p:ph idx="1"/>
          </p:nvPr>
        </p:nvSpPr>
        <p:spPr>
          <a:xfrm>
            <a:off x="2857488" y="762000"/>
            <a:ext cx="5929354" cy="536416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4" name="3 Metin Yer Tutucusu"/>
          <p:cNvSpPr>
            <a:spLocks noGrp="1"/>
          </p:cNvSpPr>
          <p:nvPr>
            <p:ph type="body" sz="half" idx="2"/>
          </p:nvPr>
        </p:nvSpPr>
        <p:spPr>
          <a:xfrm>
            <a:off x="360000" y="762000"/>
            <a:ext cx="2340000" cy="5364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8" name="1 Başlık"/>
          <p:cNvSpPr>
            <a:spLocks noGrp="1"/>
          </p:cNvSpPr>
          <p:nvPr>
            <p:ph type="title"/>
          </p:nvPr>
        </p:nvSpPr>
        <p:spPr>
          <a:xfrm>
            <a:off x="1306120" y="132756"/>
            <a:ext cx="7837879" cy="476844"/>
          </a:xfrm>
        </p:spPr>
        <p:txBody>
          <a:bodyPr>
            <a:normAutofit/>
          </a:bodyPr>
          <a:lstStyle>
            <a:lvl1pPr marL="0" algn="r" defTabSz="914400" rtl="0" eaLnBrk="0" fontAlgn="base" latinLnBrk="0" hangingPunct="0">
              <a:spcBef>
                <a:spcPct val="0"/>
              </a:spcBef>
              <a:spcAft>
                <a:spcPct val="0"/>
              </a:spcAft>
              <a:defRPr lang="tr-TR" sz="4000" b="1" kern="1200" dirty="0">
                <a:solidFill>
                  <a:schemeClr val="bg1"/>
                </a:solidFill>
                <a:effectLst>
                  <a:outerShdw blurRad="38100" dist="38100" dir="2700000" algn="tl">
                    <a:srgbClr val="000000">
                      <a:alpha val="43137"/>
                    </a:srgbClr>
                  </a:outerShdw>
                </a:effectLst>
                <a:latin typeface="+mj-lt"/>
                <a:ea typeface="+mj-ea"/>
                <a:cs typeface="+mj-cs"/>
              </a:defRPr>
            </a:lvl1pPr>
          </a:lstStyle>
          <a:p>
            <a:r>
              <a:rPr lang="tr-TR" dirty="0" smtClean="0"/>
              <a:t>Asıl başlık stili için tıklatın</a:t>
            </a:r>
            <a:endParaRPr lang="tr-TR" dirty="0"/>
          </a:p>
        </p:txBody>
      </p:sp>
      <p:sp>
        <p:nvSpPr>
          <p:cNvPr id="8" name="4 Altbilgi Yer Tutucusu"/>
          <p:cNvSpPr>
            <a:spLocks noGrp="1"/>
          </p:cNvSpPr>
          <p:nvPr>
            <p:ph type="ftr" sz="quarter" idx="10"/>
          </p:nvPr>
        </p:nvSpPr>
        <p:spPr>
          <a:xfrm>
            <a:off x="1828800" y="6553200"/>
            <a:ext cx="5672138" cy="252413"/>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9"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CE40B902-F48B-458C-9718-3EA51A0B0BCB}" type="slidenum">
              <a:rPr lang="en-US"/>
              <a:pPr>
                <a:defRPr/>
              </a:pPr>
              <a:t>‹#›</a:t>
            </a:fld>
            <a:endParaRPr lang="en-US" dirty="0"/>
          </a:p>
        </p:txBody>
      </p:sp>
      <p:sp>
        <p:nvSpPr>
          <p:cNvPr id="10" name="3 Veri Yer Tutucusu"/>
          <p:cNvSpPr>
            <a:spLocks noGrp="1"/>
          </p:cNvSpPr>
          <p:nvPr>
            <p:ph type="dt" sz="half" idx="12"/>
          </p:nvPr>
        </p:nvSpPr>
        <p:spPr>
          <a:xfrm>
            <a:off x="179388" y="6553200"/>
            <a:ext cx="1543050" cy="252413"/>
          </a:xfrm>
          <a:prstGeom prst="rect">
            <a:avLst/>
          </a:prstGeom>
        </p:spPr>
        <p:txBody>
          <a:bodyPr anchor="ctr"/>
          <a:lstStyle>
            <a:lvl1pPr algn="ctr" fontAlgn="auto">
              <a:spcBef>
                <a:spcPts val="0"/>
              </a:spcBef>
              <a:spcAft>
                <a:spcPts val="0"/>
              </a:spcAft>
              <a:defRPr lang="tr-TR" sz="1600" kern="1200">
                <a:solidFill>
                  <a:prstClr val="white"/>
                </a:solidFill>
                <a:effectLst>
                  <a:outerShdw blurRad="38100" dist="38100" dir="2700000" algn="tl">
                    <a:srgbClr val="000000">
                      <a:alpha val="43137"/>
                    </a:srgbClr>
                  </a:outerShdw>
                </a:effectLst>
                <a:latin typeface="Calibri" pitchFamily="34" charset="0"/>
                <a:ea typeface="+mn-ea"/>
                <a:cs typeface="Arial" pitchFamily="34" charset="0"/>
              </a:defRPr>
            </a:lvl1pPr>
          </a:lstStyle>
          <a:p>
            <a:pPr>
              <a:defRPr/>
            </a:pPr>
            <a:endParaRPr/>
          </a:p>
        </p:txBody>
      </p:sp>
    </p:spTree>
    <p:extLst>
      <p:ext uri="{BB962C8B-B14F-4D97-AF65-F5344CB8AC3E}">
        <p14:creationId xmlns:p14="http://schemas.microsoft.com/office/powerpoint/2010/main" val="3715191535"/>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sv-SE" smtClean="0">
                <a:solidFill>
                  <a:srgbClr val="000000"/>
                </a:solidFill>
              </a:rPr>
              <a:t>Şubat 2016                                                  Ekonomi Bakanlığı</a:t>
            </a: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45BD463-49B9-4216-89A5-65163F1C7829}"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7165062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aşlıklı Resim">
    <p:spTree>
      <p:nvGrpSpPr>
        <p:cNvPr id="1" name=""/>
        <p:cNvGrpSpPr/>
        <p:nvPr/>
      </p:nvGrpSpPr>
      <p:grpSpPr>
        <a:xfrm>
          <a:off x="0" y="0"/>
          <a:ext cx="0" cy="0"/>
          <a:chOff x="0" y="0"/>
          <a:chExt cx="0" cy="0"/>
        </a:xfrm>
      </p:grpSpPr>
      <p:pic>
        <p:nvPicPr>
          <p:cNvPr id="5" name="Picture 2"/>
          <p:cNvPicPr preferRelativeResize="0">
            <a:picLocks noChangeArrowheads="1"/>
          </p:cNvPicPr>
          <p:nvPr userDrawn="1"/>
        </p:nvPicPr>
        <p:blipFill>
          <a:blip r:embed="rId2">
            <a:duotone>
              <a:schemeClr val="bg2">
                <a:shade val="45000"/>
                <a:satMod val="135000"/>
              </a:schemeClr>
              <a:prstClr val="white"/>
            </a:duotone>
          </a:blip>
          <a:srcRect/>
          <a:stretch>
            <a:fillRect/>
          </a:stretch>
        </p:blipFill>
        <p:spPr bwMode="auto">
          <a:xfrm>
            <a:off x="0" y="6553200"/>
            <a:ext cx="9144000" cy="252000"/>
          </a:xfrm>
          <a:prstGeom prst="rect">
            <a:avLst/>
          </a:prstGeom>
          <a:noFill/>
          <a:ln w="9525">
            <a:noFill/>
            <a:miter lim="800000"/>
            <a:headEnd/>
            <a:tailEnd/>
          </a:ln>
        </p:spPr>
      </p:pic>
      <p:pic>
        <p:nvPicPr>
          <p:cNvPr id="6" name="Picture 7"/>
          <p:cNvPicPr preferRelativeResize="0">
            <a:picLocks noChangeArrowheads="1"/>
          </p:cNvPicPr>
          <p:nvPr userDrawn="1"/>
        </p:nvPicPr>
        <p:blipFill>
          <a:blip r:embed="rId3" cstate="print">
            <a:duotone>
              <a:schemeClr val="bg2">
                <a:shade val="45000"/>
                <a:satMod val="135000"/>
              </a:schemeClr>
              <a:prstClr val="white"/>
            </a:duotone>
          </a:blip>
          <a:srcRect/>
          <a:stretch>
            <a:fillRect/>
          </a:stretch>
        </p:blipFill>
        <p:spPr bwMode="auto">
          <a:xfrm>
            <a:off x="0" y="132756"/>
            <a:ext cx="9144000" cy="539353"/>
          </a:xfrm>
          <a:prstGeom prst="rect">
            <a:avLst/>
          </a:prstGeom>
          <a:noFill/>
          <a:ln w="9525">
            <a:noFill/>
            <a:miter lim="800000"/>
            <a:headEnd/>
            <a:tailEnd/>
          </a:ln>
        </p:spPr>
      </p:pic>
      <p:pic>
        <p:nvPicPr>
          <p:cNvPr id="7" name="Picture 3"/>
          <p:cNvPicPr>
            <a:picLocks noChangeAspect="1" noChangeArrowheads="1"/>
          </p:cNvPicPr>
          <p:nvPr userDrawn="1"/>
        </p:nvPicPr>
        <p:blipFill>
          <a:blip r:embed="rId4" cstate="print">
            <a:extLst/>
          </a:blip>
          <a:stretch>
            <a:fillRect/>
          </a:stretch>
        </p:blipFill>
        <p:spPr bwMode="auto">
          <a:xfrm>
            <a:off x="372791" y="42863"/>
            <a:ext cx="802608" cy="719137"/>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Resim Yer Tutucusu"/>
          <p:cNvSpPr>
            <a:spLocks noGrp="1"/>
          </p:cNvSpPr>
          <p:nvPr>
            <p:ph type="pic" idx="1"/>
          </p:nvPr>
        </p:nvSpPr>
        <p:spPr>
          <a:xfrm>
            <a:off x="2000232" y="762000"/>
            <a:ext cx="6215106" cy="464819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tr-TR" noProof="0"/>
          </a:p>
        </p:txBody>
      </p:sp>
      <p:sp>
        <p:nvSpPr>
          <p:cNvPr id="4" name="3 Metin Yer Tutucusu"/>
          <p:cNvSpPr>
            <a:spLocks noGrp="1"/>
          </p:cNvSpPr>
          <p:nvPr>
            <p:ph type="body" sz="half" idx="2"/>
          </p:nvPr>
        </p:nvSpPr>
        <p:spPr>
          <a:xfrm>
            <a:off x="2000232" y="5481658"/>
            <a:ext cx="6215106" cy="804862"/>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dirty="0" smtClean="0"/>
              <a:t>Asıl metin stillerini düzenlemek için tıklatın</a:t>
            </a:r>
          </a:p>
        </p:txBody>
      </p:sp>
      <p:sp>
        <p:nvSpPr>
          <p:cNvPr id="26" name="1 Başlık"/>
          <p:cNvSpPr>
            <a:spLocks noGrp="1"/>
          </p:cNvSpPr>
          <p:nvPr>
            <p:ph type="title"/>
          </p:nvPr>
        </p:nvSpPr>
        <p:spPr>
          <a:xfrm>
            <a:off x="1306120" y="132756"/>
            <a:ext cx="7837879" cy="476844"/>
          </a:xfrm>
        </p:spPr>
        <p:txBody>
          <a:bodyPr>
            <a:normAutofit/>
          </a:bodyPr>
          <a:lstStyle>
            <a:lvl1pPr marL="0" algn="r" defTabSz="914400" rtl="0" eaLnBrk="0" fontAlgn="base" latinLnBrk="0" hangingPunct="0">
              <a:spcBef>
                <a:spcPct val="0"/>
              </a:spcBef>
              <a:spcAft>
                <a:spcPct val="0"/>
              </a:spcAft>
              <a:defRPr lang="tr-TR" sz="4000" b="1" kern="1200" dirty="0">
                <a:solidFill>
                  <a:schemeClr val="bg1"/>
                </a:solidFill>
                <a:effectLst>
                  <a:outerShdw blurRad="38100" dist="38100" dir="2700000" algn="tl">
                    <a:srgbClr val="000000">
                      <a:alpha val="43137"/>
                    </a:srgbClr>
                  </a:outerShdw>
                </a:effectLst>
                <a:latin typeface="+mj-lt"/>
                <a:ea typeface="+mj-ea"/>
                <a:cs typeface="+mj-cs"/>
              </a:defRPr>
            </a:lvl1pPr>
          </a:lstStyle>
          <a:p>
            <a:r>
              <a:rPr lang="tr-TR" dirty="0" smtClean="0"/>
              <a:t>Asıl başlık stili için tıklatın</a:t>
            </a:r>
            <a:endParaRPr lang="tr-TR" dirty="0"/>
          </a:p>
        </p:txBody>
      </p:sp>
      <p:sp>
        <p:nvSpPr>
          <p:cNvPr id="8" name="4 Altbilgi Yer Tutucusu"/>
          <p:cNvSpPr>
            <a:spLocks noGrp="1"/>
          </p:cNvSpPr>
          <p:nvPr>
            <p:ph type="ftr" sz="quarter" idx="10"/>
          </p:nvPr>
        </p:nvSpPr>
        <p:spPr>
          <a:xfrm>
            <a:off x="1828800" y="6553200"/>
            <a:ext cx="5672138" cy="252413"/>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9"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42CC378E-6390-4282-A434-6B61476B7EAC}" type="slidenum">
              <a:rPr lang="en-US"/>
              <a:pPr>
                <a:defRPr/>
              </a:pPr>
              <a:t>‹#›</a:t>
            </a:fld>
            <a:endParaRPr lang="en-US" dirty="0"/>
          </a:p>
        </p:txBody>
      </p:sp>
      <p:sp>
        <p:nvSpPr>
          <p:cNvPr id="10" name="3 Veri Yer Tutucusu"/>
          <p:cNvSpPr>
            <a:spLocks noGrp="1"/>
          </p:cNvSpPr>
          <p:nvPr>
            <p:ph type="dt" sz="half" idx="12"/>
          </p:nvPr>
        </p:nvSpPr>
        <p:spPr>
          <a:xfrm>
            <a:off x="179388" y="6553200"/>
            <a:ext cx="1543050" cy="252413"/>
          </a:xfrm>
          <a:prstGeom prst="rect">
            <a:avLst/>
          </a:prstGeom>
        </p:spPr>
        <p:txBody>
          <a:bodyPr anchor="ctr"/>
          <a:lstStyle>
            <a:lvl1pPr algn="ctr" fontAlgn="auto">
              <a:spcBef>
                <a:spcPts val="0"/>
              </a:spcBef>
              <a:spcAft>
                <a:spcPts val="0"/>
              </a:spcAft>
              <a:defRPr lang="tr-TR" sz="1600" kern="1200">
                <a:solidFill>
                  <a:prstClr val="white"/>
                </a:solidFill>
                <a:effectLst>
                  <a:outerShdw blurRad="38100" dist="38100" dir="2700000" algn="tl">
                    <a:srgbClr val="000000">
                      <a:alpha val="43137"/>
                    </a:srgbClr>
                  </a:outerShdw>
                </a:effectLst>
                <a:latin typeface="Calibri" pitchFamily="34" charset="0"/>
                <a:ea typeface="+mn-ea"/>
                <a:cs typeface="Arial" pitchFamily="34" charset="0"/>
              </a:defRPr>
            </a:lvl1pPr>
          </a:lstStyle>
          <a:p>
            <a:pPr>
              <a:defRPr/>
            </a:pPr>
            <a:endParaRPr/>
          </a:p>
        </p:txBody>
      </p:sp>
    </p:spTree>
    <p:extLst>
      <p:ext uri="{BB962C8B-B14F-4D97-AF65-F5344CB8AC3E}">
        <p14:creationId xmlns:p14="http://schemas.microsoft.com/office/powerpoint/2010/main" val="2034219219"/>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aşlık, Dikey Metin">
    <p:spTree>
      <p:nvGrpSpPr>
        <p:cNvPr id="1" name=""/>
        <p:cNvGrpSpPr/>
        <p:nvPr/>
      </p:nvGrpSpPr>
      <p:grpSpPr>
        <a:xfrm>
          <a:off x="0" y="0"/>
          <a:ext cx="0" cy="0"/>
          <a:chOff x="0" y="0"/>
          <a:chExt cx="0" cy="0"/>
        </a:xfrm>
      </p:grpSpPr>
      <p:pic>
        <p:nvPicPr>
          <p:cNvPr id="4" name="Picture 2"/>
          <p:cNvPicPr preferRelativeResize="0">
            <a:picLocks noChangeArrowheads="1"/>
          </p:cNvPicPr>
          <p:nvPr userDrawn="1"/>
        </p:nvPicPr>
        <p:blipFill>
          <a:blip r:embed="rId2">
            <a:duotone>
              <a:schemeClr val="bg2">
                <a:shade val="45000"/>
                <a:satMod val="135000"/>
              </a:schemeClr>
              <a:prstClr val="white"/>
            </a:duotone>
          </a:blip>
          <a:srcRect/>
          <a:stretch>
            <a:fillRect/>
          </a:stretch>
        </p:blipFill>
        <p:spPr bwMode="auto">
          <a:xfrm>
            <a:off x="0" y="6553200"/>
            <a:ext cx="9144000" cy="252000"/>
          </a:xfrm>
          <a:prstGeom prst="rect">
            <a:avLst/>
          </a:prstGeom>
          <a:noFill/>
          <a:ln w="9525">
            <a:noFill/>
            <a:miter lim="800000"/>
            <a:headEnd/>
            <a:tailEnd/>
          </a:ln>
        </p:spPr>
      </p:pic>
      <p:pic>
        <p:nvPicPr>
          <p:cNvPr id="5" name="Picture 7"/>
          <p:cNvPicPr preferRelativeResize="0">
            <a:picLocks noChangeArrowheads="1"/>
          </p:cNvPicPr>
          <p:nvPr userDrawn="1"/>
        </p:nvPicPr>
        <p:blipFill>
          <a:blip r:embed="rId3" cstate="print">
            <a:duotone>
              <a:schemeClr val="bg2">
                <a:shade val="45000"/>
                <a:satMod val="135000"/>
              </a:schemeClr>
              <a:prstClr val="white"/>
            </a:duotone>
          </a:blip>
          <a:srcRect/>
          <a:stretch>
            <a:fillRect/>
          </a:stretch>
        </p:blipFill>
        <p:spPr bwMode="auto">
          <a:xfrm>
            <a:off x="0" y="132756"/>
            <a:ext cx="9144000" cy="539353"/>
          </a:xfrm>
          <a:prstGeom prst="rect">
            <a:avLst/>
          </a:prstGeom>
          <a:noFill/>
          <a:ln w="9525">
            <a:noFill/>
            <a:miter lim="800000"/>
            <a:headEnd/>
            <a:tailEnd/>
          </a:ln>
        </p:spPr>
      </p:pic>
      <p:pic>
        <p:nvPicPr>
          <p:cNvPr id="6" name="Picture 3"/>
          <p:cNvPicPr>
            <a:picLocks noChangeAspect="1" noChangeArrowheads="1"/>
          </p:cNvPicPr>
          <p:nvPr userDrawn="1"/>
        </p:nvPicPr>
        <p:blipFill>
          <a:blip r:embed="rId4" cstate="print">
            <a:extLst/>
          </a:blip>
          <a:stretch>
            <a:fillRect/>
          </a:stretch>
        </p:blipFill>
        <p:spPr bwMode="auto">
          <a:xfrm>
            <a:off x="372791" y="42863"/>
            <a:ext cx="802608" cy="719137"/>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Dikey Metin Yer Tutucusu"/>
          <p:cNvSpPr>
            <a:spLocks noGrp="1"/>
          </p:cNvSpPr>
          <p:nvPr>
            <p:ph type="body" orient="vert" idx="1"/>
          </p:nvPr>
        </p:nvSpPr>
        <p:spPr>
          <a:xfrm>
            <a:off x="357158" y="990600"/>
            <a:ext cx="8429684" cy="522448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19" name="1 Başlık"/>
          <p:cNvSpPr>
            <a:spLocks noGrp="1"/>
          </p:cNvSpPr>
          <p:nvPr>
            <p:ph type="title"/>
          </p:nvPr>
        </p:nvSpPr>
        <p:spPr>
          <a:xfrm>
            <a:off x="1306120" y="132756"/>
            <a:ext cx="7837879" cy="476844"/>
          </a:xfrm>
        </p:spPr>
        <p:txBody>
          <a:bodyPr>
            <a:normAutofit/>
          </a:bodyPr>
          <a:lstStyle>
            <a:lvl1pPr marL="0" algn="r" defTabSz="914400" rtl="0" eaLnBrk="0" fontAlgn="base" latinLnBrk="0" hangingPunct="0">
              <a:spcBef>
                <a:spcPct val="0"/>
              </a:spcBef>
              <a:spcAft>
                <a:spcPct val="0"/>
              </a:spcAft>
              <a:defRPr lang="tr-TR" sz="4000" b="1" kern="1200" dirty="0">
                <a:solidFill>
                  <a:schemeClr val="bg1"/>
                </a:solidFill>
                <a:effectLst>
                  <a:outerShdw blurRad="38100" dist="38100" dir="2700000" algn="tl">
                    <a:srgbClr val="000000">
                      <a:alpha val="43137"/>
                    </a:srgbClr>
                  </a:outerShdw>
                </a:effectLst>
                <a:latin typeface="+mj-lt"/>
                <a:ea typeface="+mj-ea"/>
                <a:cs typeface="+mj-cs"/>
              </a:defRPr>
            </a:lvl1pPr>
          </a:lstStyle>
          <a:p>
            <a:r>
              <a:rPr lang="tr-TR" dirty="0" smtClean="0"/>
              <a:t>Asıl başlık stili için tıklatın</a:t>
            </a:r>
            <a:endParaRPr lang="tr-TR" dirty="0"/>
          </a:p>
        </p:txBody>
      </p:sp>
      <p:sp>
        <p:nvSpPr>
          <p:cNvPr id="7" name="4 Altbilgi Yer Tutucusu"/>
          <p:cNvSpPr>
            <a:spLocks noGrp="1"/>
          </p:cNvSpPr>
          <p:nvPr>
            <p:ph type="ftr" sz="quarter" idx="10"/>
          </p:nvPr>
        </p:nvSpPr>
        <p:spPr>
          <a:xfrm>
            <a:off x="1828800" y="6553200"/>
            <a:ext cx="5672138" cy="252413"/>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8"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FEAD30E0-12FC-43F3-9D61-E60482219292}" type="slidenum">
              <a:rPr lang="en-US"/>
              <a:pPr>
                <a:defRPr/>
              </a:pPr>
              <a:t>‹#›</a:t>
            </a:fld>
            <a:endParaRPr lang="en-US" dirty="0"/>
          </a:p>
        </p:txBody>
      </p:sp>
      <p:sp>
        <p:nvSpPr>
          <p:cNvPr id="9" name="3 Veri Yer Tutucusu"/>
          <p:cNvSpPr>
            <a:spLocks noGrp="1"/>
          </p:cNvSpPr>
          <p:nvPr>
            <p:ph type="dt" sz="half" idx="12"/>
          </p:nvPr>
        </p:nvSpPr>
        <p:spPr>
          <a:xfrm>
            <a:off x="179388" y="6553200"/>
            <a:ext cx="1543050" cy="252413"/>
          </a:xfrm>
          <a:prstGeom prst="rect">
            <a:avLst/>
          </a:prstGeom>
        </p:spPr>
        <p:txBody>
          <a:bodyPr anchor="ctr"/>
          <a:lstStyle>
            <a:lvl1pPr algn="ctr" fontAlgn="auto">
              <a:spcBef>
                <a:spcPts val="0"/>
              </a:spcBef>
              <a:spcAft>
                <a:spcPts val="0"/>
              </a:spcAft>
              <a:defRPr lang="tr-TR" sz="1600" kern="1200">
                <a:solidFill>
                  <a:prstClr val="white"/>
                </a:solidFill>
                <a:effectLst>
                  <a:outerShdw blurRad="38100" dist="38100" dir="2700000" algn="tl">
                    <a:srgbClr val="000000">
                      <a:alpha val="43137"/>
                    </a:srgbClr>
                  </a:outerShdw>
                </a:effectLst>
                <a:latin typeface="Calibri" pitchFamily="34" charset="0"/>
                <a:ea typeface="+mn-ea"/>
                <a:cs typeface="Arial" pitchFamily="34" charset="0"/>
              </a:defRPr>
            </a:lvl1pPr>
          </a:lstStyle>
          <a:p>
            <a:pPr>
              <a:defRPr/>
            </a:pPr>
            <a:endParaRPr/>
          </a:p>
        </p:txBody>
      </p:sp>
    </p:spTree>
    <p:extLst>
      <p:ext uri="{BB962C8B-B14F-4D97-AF65-F5344CB8AC3E}">
        <p14:creationId xmlns:p14="http://schemas.microsoft.com/office/powerpoint/2010/main" val="2739178797"/>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key Başlık ve Metin">
    <p:spTree>
      <p:nvGrpSpPr>
        <p:cNvPr id="1" name=""/>
        <p:cNvGrpSpPr/>
        <p:nvPr/>
      </p:nvGrpSpPr>
      <p:grpSpPr>
        <a:xfrm>
          <a:off x="0" y="0"/>
          <a:ext cx="0" cy="0"/>
          <a:chOff x="0" y="0"/>
          <a:chExt cx="0" cy="0"/>
        </a:xfrm>
      </p:grpSpPr>
      <p:pic>
        <p:nvPicPr>
          <p:cNvPr id="3" name="Picture 4"/>
          <p:cNvPicPr>
            <a:picLocks noChangeAspect="1" noChangeArrowheads="1"/>
          </p:cNvPicPr>
          <p:nvPr userDrawn="1"/>
        </p:nvPicPr>
        <p:blipFill>
          <a:blip r:embed="rId2" cstate="print">
            <a:duotone>
              <a:schemeClr val="bg2">
                <a:shade val="45000"/>
                <a:satMod val="135000"/>
              </a:schemeClr>
              <a:prstClr val="white"/>
            </a:duotone>
          </a:blip>
          <a:srcRect/>
          <a:stretch>
            <a:fillRect/>
          </a:stretch>
        </p:blipFill>
        <p:spPr bwMode="auto">
          <a:xfrm rot="16200000">
            <a:off x="-2845180" y="3235678"/>
            <a:ext cx="6866644" cy="395287"/>
          </a:xfrm>
          <a:prstGeom prst="rect">
            <a:avLst/>
          </a:prstGeom>
          <a:noFill/>
          <a:ln w="9525">
            <a:noFill/>
            <a:miter lim="800000"/>
            <a:headEnd/>
            <a:tailEnd/>
          </a:ln>
        </p:spPr>
      </p:pic>
      <p:pic>
        <p:nvPicPr>
          <p:cNvPr id="4" name="Picture 7"/>
          <p:cNvPicPr>
            <a:picLocks noChangeAspect="1" noChangeArrowheads="1"/>
          </p:cNvPicPr>
          <p:nvPr userDrawn="1"/>
        </p:nvPicPr>
        <p:blipFill>
          <a:blip r:embed="rId3" cstate="print">
            <a:extLst/>
          </a:blip>
          <a:stretch>
            <a:fillRect/>
          </a:stretch>
        </p:blipFill>
        <p:spPr bwMode="auto">
          <a:xfrm rot="16200000">
            <a:off x="119305" y="5231493"/>
            <a:ext cx="1004464" cy="900000"/>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10" name="8 Başlık"/>
          <p:cNvSpPr>
            <a:spLocks noGrp="1"/>
          </p:cNvSpPr>
          <p:nvPr>
            <p:ph type="title" idx="4294967295"/>
          </p:nvPr>
        </p:nvSpPr>
        <p:spPr>
          <a:xfrm rot="16200000">
            <a:off x="-1821687" y="3036082"/>
            <a:ext cx="6858025" cy="785811"/>
          </a:xfrm>
        </p:spPr>
        <p:txBody>
          <a:bodyPr>
            <a:noAutofit/>
          </a:bodyPr>
          <a:lstStyle>
            <a:lvl1pPr>
              <a:defRPr sz="4400" b="1">
                <a:solidFill>
                  <a:srgbClr val="C00000"/>
                </a:solidFill>
                <a:effectLst>
                  <a:outerShdw blurRad="38100" dist="38100" dir="2700000" algn="tl">
                    <a:srgbClr val="000000">
                      <a:alpha val="43137"/>
                    </a:srgbClr>
                  </a:outerShdw>
                </a:effectLst>
              </a:defRPr>
            </a:lvl1pPr>
          </a:lstStyle>
          <a:p>
            <a:endParaRPr lang="tr-TR" dirty="0"/>
          </a:p>
        </p:txBody>
      </p:sp>
      <p:sp>
        <p:nvSpPr>
          <p:cNvPr id="5" name="3 Veri Yer Tutucusu"/>
          <p:cNvSpPr>
            <a:spLocks noGrp="1"/>
          </p:cNvSpPr>
          <p:nvPr>
            <p:ph type="dt" sz="half" idx="10"/>
          </p:nvPr>
        </p:nvSpPr>
        <p:spPr>
          <a:xfrm rot="16200000">
            <a:off x="7912101" y="5618162"/>
            <a:ext cx="1543050" cy="365125"/>
          </a:xfrm>
          <a:prstGeom prst="rect">
            <a:avLst/>
          </a:prstGeom>
        </p:spPr>
        <p:txBody>
          <a:bodyPr/>
          <a:lstStyle>
            <a:lvl1pPr algn="ctr" fontAlgn="auto">
              <a:spcBef>
                <a:spcPts val="0"/>
              </a:spcBef>
              <a:spcAft>
                <a:spcPts val="0"/>
              </a:spcAft>
              <a:defRPr sz="1600">
                <a:solidFill>
                  <a:srgbClr val="494949">
                    <a:tint val="75000"/>
                  </a:srgbClr>
                </a:solidFill>
                <a:latin typeface="+mn-lt"/>
                <a:cs typeface="Arial" charset="0"/>
              </a:defRPr>
            </a:lvl1pPr>
          </a:lstStyle>
          <a:p>
            <a:pPr>
              <a:defRPr/>
            </a:pPr>
            <a:endParaRPr lang="tr-TR"/>
          </a:p>
        </p:txBody>
      </p:sp>
      <p:sp>
        <p:nvSpPr>
          <p:cNvPr id="6" name="4 Altbilgi Yer Tutucusu"/>
          <p:cNvSpPr>
            <a:spLocks noGrp="1"/>
          </p:cNvSpPr>
          <p:nvPr>
            <p:ph type="ftr" sz="quarter" idx="11"/>
          </p:nvPr>
        </p:nvSpPr>
        <p:spPr>
          <a:xfrm rot="16200000">
            <a:off x="5004594" y="3210719"/>
            <a:ext cx="6357937" cy="365125"/>
          </a:xfrm>
        </p:spPr>
        <p:txBody>
          <a:bodyPr/>
          <a:lstStyle>
            <a:lvl1pPr algn="ctr" fontAlgn="auto">
              <a:spcBef>
                <a:spcPts val="0"/>
              </a:spcBef>
              <a:spcAft>
                <a:spcPts val="0"/>
              </a:spcAft>
              <a:defRPr sz="1800">
                <a:solidFill>
                  <a:srgbClr val="494949">
                    <a:tint val="75000"/>
                  </a:srgbClr>
                </a:solidFill>
                <a:latin typeface="+mn-lt"/>
              </a:defRPr>
            </a:lvl1pPr>
          </a:lstStyle>
          <a:p>
            <a:pPr>
              <a:defRPr/>
            </a:pPr>
            <a:r>
              <a:rPr lang="sv-SE" smtClean="0"/>
              <a:t>Ekonomi Bakanlığı</a:t>
            </a:r>
            <a:endParaRPr lang="tr-TR"/>
          </a:p>
        </p:txBody>
      </p:sp>
      <p:sp>
        <p:nvSpPr>
          <p:cNvPr id="7" name="5 Slayt Numarası Yer Tutucusu"/>
          <p:cNvSpPr>
            <a:spLocks noGrp="1"/>
          </p:cNvSpPr>
          <p:nvPr>
            <p:ph type="sldNum" sz="quarter" idx="12"/>
          </p:nvPr>
        </p:nvSpPr>
        <p:spPr>
          <a:xfrm rot="16200000">
            <a:off x="8447882" y="267494"/>
            <a:ext cx="471487" cy="365125"/>
          </a:xfrm>
        </p:spPr>
        <p:txBody>
          <a:bodyPr/>
          <a:lstStyle>
            <a:lvl1pPr algn="r" fontAlgn="auto">
              <a:spcBef>
                <a:spcPts val="0"/>
              </a:spcBef>
              <a:spcAft>
                <a:spcPts val="0"/>
              </a:spcAft>
              <a:defRPr sz="1600">
                <a:solidFill>
                  <a:srgbClr val="494949">
                    <a:tint val="75000"/>
                  </a:srgbClr>
                </a:solidFill>
                <a:latin typeface="+mn-lt"/>
              </a:defRPr>
            </a:lvl1pPr>
          </a:lstStyle>
          <a:p>
            <a:pPr>
              <a:defRPr/>
            </a:pPr>
            <a:fld id="{100D564B-9F78-46FF-A3F4-B17284C52343}" type="slidenum">
              <a:rPr lang="tr-TR"/>
              <a:pPr>
                <a:defRPr/>
              </a:pPr>
              <a:t>‹#›</a:t>
            </a:fld>
            <a:endParaRPr lang="tr-TR" dirty="0"/>
          </a:p>
        </p:txBody>
      </p:sp>
    </p:spTree>
    <p:extLst>
      <p:ext uri="{BB962C8B-B14F-4D97-AF65-F5344CB8AC3E}">
        <p14:creationId xmlns:p14="http://schemas.microsoft.com/office/powerpoint/2010/main" val="7259315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pic>
        <p:nvPicPr>
          <p:cNvPr id="4" name="Picture 2"/>
          <p:cNvPicPr preferRelativeResize="0">
            <a:picLocks noChangeArrowheads="1"/>
          </p:cNvPicPr>
          <p:nvPr userDrawn="1"/>
        </p:nvPicPr>
        <p:blipFill>
          <a:blip r:embed="rId2">
            <a:duotone>
              <a:schemeClr val="bg2">
                <a:shade val="45000"/>
                <a:satMod val="135000"/>
              </a:schemeClr>
              <a:prstClr val="white"/>
            </a:duotone>
          </a:blip>
          <a:srcRect/>
          <a:stretch>
            <a:fillRect/>
          </a:stretch>
        </p:blipFill>
        <p:spPr bwMode="auto">
          <a:xfrm>
            <a:off x="0" y="6553200"/>
            <a:ext cx="9144000" cy="252000"/>
          </a:xfrm>
          <a:prstGeom prst="rect">
            <a:avLst/>
          </a:prstGeom>
          <a:noFill/>
          <a:ln w="9525">
            <a:noFill/>
            <a:miter lim="800000"/>
            <a:headEnd/>
            <a:tailEnd/>
          </a:ln>
        </p:spPr>
      </p:pic>
      <p:pic>
        <p:nvPicPr>
          <p:cNvPr id="5" name="Picture 7"/>
          <p:cNvPicPr preferRelativeResize="0">
            <a:picLocks noChangeArrowheads="1"/>
          </p:cNvPicPr>
          <p:nvPr userDrawn="1"/>
        </p:nvPicPr>
        <p:blipFill>
          <a:blip r:embed="rId3" cstate="print">
            <a:duotone>
              <a:schemeClr val="bg2">
                <a:shade val="45000"/>
                <a:satMod val="135000"/>
              </a:schemeClr>
              <a:prstClr val="white"/>
            </a:duotone>
          </a:blip>
          <a:srcRect/>
          <a:stretch>
            <a:fillRect/>
          </a:stretch>
        </p:blipFill>
        <p:spPr bwMode="auto">
          <a:xfrm>
            <a:off x="0" y="132756"/>
            <a:ext cx="9144000" cy="539353"/>
          </a:xfrm>
          <a:prstGeom prst="rect">
            <a:avLst/>
          </a:prstGeom>
          <a:noFill/>
          <a:ln w="9525">
            <a:noFill/>
            <a:miter lim="800000"/>
            <a:headEnd/>
            <a:tailEnd/>
          </a:ln>
        </p:spPr>
      </p:pic>
      <p:pic>
        <p:nvPicPr>
          <p:cNvPr id="6" name="Picture 3"/>
          <p:cNvPicPr>
            <a:picLocks noChangeAspect="1" noChangeArrowheads="1"/>
          </p:cNvPicPr>
          <p:nvPr userDrawn="1"/>
        </p:nvPicPr>
        <p:blipFill>
          <a:blip r:embed="rId4" cstate="print">
            <a:extLst/>
          </a:blip>
          <a:stretch>
            <a:fillRect/>
          </a:stretch>
        </p:blipFill>
        <p:spPr bwMode="auto">
          <a:xfrm>
            <a:off x="372791" y="42863"/>
            <a:ext cx="802608" cy="719137"/>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11" name="2 İçerik Yer Tutucusu"/>
          <p:cNvSpPr>
            <a:spLocks noGrp="1"/>
          </p:cNvSpPr>
          <p:nvPr>
            <p:ph idx="1"/>
          </p:nvPr>
        </p:nvSpPr>
        <p:spPr>
          <a:xfrm>
            <a:off x="357158" y="990600"/>
            <a:ext cx="8429684" cy="5224482"/>
          </a:xfrm>
        </p:spPr>
        <p:txBody>
          <a:bodyPr>
            <a:normAutofit/>
          </a:bodyPr>
          <a:lstStyle>
            <a:lvl1pPr>
              <a:defRPr sz="3600"/>
            </a:lvl1pPr>
            <a:lvl2pPr>
              <a:defRPr sz="3200"/>
            </a:lvl2pPr>
            <a:lvl3pPr>
              <a:defRPr sz="2800"/>
            </a:lvl3pPr>
            <a:lvl4pPr>
              <a:defRPr sz="2400"/>
            </a:lvl4pPr>
            <a:lvl5pPr>
              <a:defRPr sz="2400"/>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20" name="1 Başlık"/>
          <p:cNvSpPr>
            <a:spLocks noGrp="1"/>
          </p:cNvSpPr>
          <p:nvPr>
            <p:ph type="title"/>
          </p:nvPr>
        </p:nvSpPr>
        <p:spPr>
          <a:xfrm>
            <a:off x="1306120" y="132756"/>
            <a:ext cx="7837879" cy="476844"/>
          </a:xfrm>
        </p:spPr>
        <p:txBody>
          <a:bodyPr>
            <a:normAutofit/>
          </a:bodyPr>
          <a:lstStyle>
            <a:lvl1pPr marL="0" algn="r" defTabSz="914400" rtl="0" eaLnBrk="0" fontAlgn="base" latinLnBrk="0" hangingPunct="0">
              <a:spcBef>
                <a:spcPct val="0"/>
              </a:spcBef>
              <a:spcAft>
                <a:spcPct val="0"/>
              </a:spcAft>
              <a:defRPr lang="tr-TR" sz="4000" b="1" kern="1200" dirty="0">
                <a:solidFill>
                  <a:schemeClr val="bg1"/>
                </a:solidFill>
                <a:effectLst>
                  <a:outerShdw blurRad="38100" dist="38100" dir="2700000" algn="tl">
                    <a:srgbClr val="000000">
                      <a:alpha val="43137"/>
                    </a:srgbClr>
                  </a:outerShdw>
                </a:effectLst>
                <a:latin typeface="+mj-lt"/>
                <a:ea typeface="+mj-ea"/>
                <a:cs typeface="+mj-cs"/>
              </a:defRPr>
            </a:lvl1pPr>
          </a:lstStyle>
          <a:p>
            <a:r>
              <a:rPr lang="tr-TR" dirty="0" smtClean="0"/>
              <a:t>Asıl başlık stili için tıklatın</a:t>
            </a:r>
            <a:endParaRPr lang="tr-TR" dirty="0"/>
          </a:p>
        </p:txBody>
      </p:sp>
      <p:sp>
        <p:nvSpPr>
          <p:cNvPr id="7" name="4 Altbilgi Yer Tutucusu"/>
          <p:cNvSpPr>
            <a:spLocks noGrp="1"/>
          </p:cNvSpPr>
          <p:nvPr>
            <p:ph type="ftr" sz="quarter" idx="10"/>
          </p:nvPr>
        </p:nvSpPr>
        <p:spPr>
          <a:xfrm>
            <a:off x="1828800" y="6553200"/>
            <a:ext cx="5672138" cy="252413"/>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8"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86ABB7E9-C3D0-40BE-9CC2-30632EAD339E}" type="slidenum">
              <a:rPr lang="en-US"/>
              <a:pPr>
                <a:defRPr/>
              </a:pPr>
              <a:t>‹#›</a:t>
            </a:fld>
            <a:endParaRPr lang="en-US" dirty="0"/>
          </a:p>
        </p:txBody>
      </p:sp>
      <p:sp>
        <p:nvSpPr>
          <p:cNvPr id="9" name="3 Veri Yer Tutucusu"/>
          <p:cNvSpPr>
            <a:spLocks noGrp="1"/>
          </p:cNvSpPr>
          <p:nvPr>
            <p:ph type="dt" sz="half" idx="12"/>
          </p:nvPr>
        </p:nvSpPr>
        <p:spPr>
          <a:xfrm>
            <a:off x="179388" y="6553200"/>
            <a:ext cx="1543050" cy="252413"/>
          </a:xfrm>
          <a:prstGeom prst="rect">
            <a:avLst/>
          </a:prstGeom>
        </p:spPr>
        <p:txBody>
          <a:bodyPr anchor="ctr"/>
          <a:lstStyle>
            <a:lvl1pPr algn="ctr" fontAlgn="auto">
              <a:spcBef>
                <a:spcPts val="0"/>
              </a:spcBef>
              <a:spcAft>
                <a:spcPts val="0"/>
              </a:spcAft>
              <a:defRPr lang="tr-TR" sz="1600" kern="1200">
                <a:solidFill>
                  <a:prstClr val="white"/>
                </a:solidFill>
                <a:effectLst>
                  <a:outerShdw blurRad="38100" dist="38100" dir="2700000" algn="tl">
                    <a:srgbClr val="000000">
                      <a:alpha val="43137"/>
                    </a:srgbClr>
                  </a:outerShdw>
                </a:effectLst>
                <a:latin typeface="Calibri" pitchFamily="34" charset="0"/>
                <a:ea typeface="+mn-ea"/>
                <a:cs typeface="Arial" pitchFamily="34" charset="0"/>
              </a:defRPr>
            </a:lvl1pPr>
          </a:lstStyle>
          <a:p>
            <a:pPr>
              <a:defRPr/>
            </a:pPr>
            <a:endParaRPr/>
          </a:p>
        </p:txBody>
      </p:sp>
    </p:spTree>
    <p:extLst>
      <p:ext uri="{BB962C8B-B14F-4D97-AF65-F5344CB8AC3E}">
        <p14:creationId xmlns:p14="http://schemas.microsoft.com/office/powerpoint/2010/main" val="631689694"/>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İki İçerik">
    <p:spTree>
      <p:nvGrpSpPr>
        <p:cNvPr id="1" name=""/>
        <p:cNvGrpSpPr/>
        <p:nvPr/>
      </p:nvGrpSpPr>
      <p:grpSpPr>
        <a:xfrm>
          <a:off x="0" y="0"/>
          <a:ext cx="0" cy="0"/>
          <a:chOff x="0" y="0"/>
          <a:chExt cx="0" cy="0"/>
        </a:xfrm>
      </p:grpSpPr>
      <p:pic>
        <p:nvPicPr>
          <p:cNvPr id="5" name="Picture 2"/>
          <p:cNvPicPr preferRelativeResize="0">
            <a:picLocks noChangeArrowheads="1"/>
          </p:cNvPicPr>
          <p:nvPr userDrawn="1"/>
        </p:nvPicPr>
        <p:blipFill>
          <a:blip r:embed="rId2">
            <a:duotone>
              <a:schemeClr val="bg2">
                <a:shade val="45000"/>
                <a:satMod val="135000"/>
              </a:schemeClr>
              <a:prstClr val="white"/>
            </a:duotone>
          </a:blip>
          <a:srcRect/>
          <a:stretch>
            <a:fillRect/>
          </a:stretch>
        </p:blipFill>
        <p:spPr bwMode="auto">
          <a:xfrm>
            <a:off x="0" y="6553200"/>
            <a:ext cx="9144000" cy="252000"/>
          </a:xfrm>
          <a:prstGeom prst="rect">
            <a:avLst/>
          </a:prstGeom>
          <a:noFill/>
          <a:ln w="9525">
            <a:noFill/>
            <a:miter lim="800000"/>
            <a:headEnd/>
            <a:tailEnd/>
          </a:ln>
        </p:spPr>
      </p:pic>
      <p:pic>
        <p:nvPicPr>
          <p:cNvPr id="6" name="Picture 7"/>
          <p:cNvPicPr preferRelativeResize="0">
            <a:picLocks noChangeArrowheads="1"/>
          </p:cNvPicPr>
          <p:nvPr userDrawn="1"/>
        </p:nvPicPr>
        <p:blipFill>
          <a:blip r:embed="rId3" cstate="print">
            <a:duotone>
              <a:schemeClr val="bg2">
                <a:shade val="45000"/>
                <a:satMod val="135000"/>
              </a:schemeClr>
              <a:prstClr val="white"/>
            </a:duotone>
          </a:blip>
          <a:srcRect/>
          <a:stretch>
            <a:fillRect/>
          </a:stretch>
        </p:blipFill>
        <p:spPr bwMode="auto">
          <a:xfrm>
            <a:off x="0" y="132756"/>
            <a:ext cx="9144000" cy="539353"/>
          </a:xfrm>
          <a:prstGeom prst="rect">
            <a:avLst/>
          </a:prstGeom>
          <a:noFill/>
          <a:ln w="9525">
            <a:noFill/>
            <a:miter lim="800000"/>
            <a:headEnd/>
            <a:tailEnd/>
          </a:ln>
        </p:spPr>
      </p:pic>
      <p:pic>
        <p:nvPicPr>
          <p:cNvPr id="7" name="Picture 3"/>
          <p:cNvPicPr>
            <a:picLocks noChangeAspect="1" noChangeArrowheads="1"/>
          </p:cNvPicPr>
          <p:nvPr userDrawn="1"/>
        </p:nvPicPr>
        <p:blipFill>
          <a:blip r:embed="rId4" cstate="print">
            <a:extLst/>
          </a:blip>
          <a:stretch>
            <a:fillRect/>
          </a:stretch>
        </p:blipFill>
        <p:spPr bwMode="auto">
          <a:xfrm>
            <a:off x="372791" y="42863"/>
            <a:ext cx="802608" cy="719137"/>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İçerik Yer Tutucusu"/>
          <p:cNvSpPr>
            <a:spLocks noGrp="1"/>
          </p:cNvSpPr>
          <p:nvPr>
            <p:ph sz="half" idx="1"/>
          </p:nvPr>
        </p:nvSpPr>
        <p:spPr>
          <a:xfrm>
            <a:off x="357158" y="914400"/>
            <a:ext cx="4038600" cy="5211763"/>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İçerik Yer Tutucusu"/>
          <p:cNvSpPr>
            <a:spLocks noGrp="1"/>
          </p:cNvSpPr>
          <p:nvPr>
            <p:ph sz="half" idx="2"/>
          </p:nvPr>
        </p:nvSpPr>
        <p:spPr>
          <a:xfrm>
            <a:off x="4748242" y="914400"/>
            <a:ext cx="4038600" cy="5211763"/>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21" name="1 Başlık"/>
          <p:cNvSpPr>
            <a:spLocks noGrp="1"/>
          </p:cNvSpPr>
          <p:nvPr>
            <p:ph type="title"/>
          </p:nvPr>
        </p:nvSpPr>
        <p:spPr>
          <a:xfrm>
            <a:off x="1306120" y="132756"/>
            <a:ext cx="7837879" cy="476844"/>
          </a:xfrm>
        </p:spPr>
        <p:txBody>
          <a:bodyPr>
            <a:normAutofit/>
          </a:bodyPr>
          <a:lstStyle>
            <a:lvl1pPr marL="0" algn="r" defTabSz="914400" rtl="0" eaLnBrk="0" fontAlgn="base" latinLnBrk="0" hangingPunct="0">
              <a:spcBef>
                <a:spcPct val="0"/>
              </a:spcBef>
              <a:spcAft>
                <a:spcPct val="0"/>
              </a:spcAft>
              <a:defRPr lang="tr-TR" sz="4000" b="1" kern="1200" dirty="0">
                <a:solidFill>
                  <a:schemeClr val="bg1"/>
                </a:solidFill>
                <a:effectLst>
                  <a:outerShdw blurRad="38100" dist="38100" dir="2700000" algn="tl">
                    <a:srgbClr val="000000">
                      <a:alpha val="43137"/>
                    </a:srgbClr>
                  </a:outerShdw>
                </a:effectLst>
                <a:latin typeface="+mj-lt"/>
                <a:ea typeface="+mj-ea"/>
                <a:cs typeface="+mj-cs"/>
              </a:defRPr>
            </a:lvl1pPr>
          </a:lstStyle>
          <a:p>
            <a:r>
              <a:rPr lang="tr-TR" dirty="0" smtClean="0"/>
              <a:t>Asıl başlık stili için tıklatın</a:t>
            </a:r>
            <a:endParaRPr lang="tr-TR" dirty="0"/>
          </a:p>
        </p:txBody>
      </p:sp>
      <p:sp>
        <p:nvSpPr>
          <p:cNvPr id="8" name="4 Altbilgi Yer Tutucusu"/>
          <p:cNvSpPr>
            <a:spLocks noGrp="1"/>
          </p:cNvSpPr>
          <p:nvPr>
            <p:ph type="ftr" sz="quarter" idx="10"/>
          </p:nvPr>
        </p:nvSpPr>
        <p:spPr>
          <a:xfrm>
            <a:off x="1828800" y="6553200"/>
            <a:ext cx="5672138" cy="252413"/>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9"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B6D4C0BC-4741-4B0D-8434-83C86B19E0C7}" type="slidenum">
              <a:rPr lang="en-US"/>
              <a:pPr>
                <a:defRPr/>
              </a:pPr>
              <a:t>‹#›</a:t>
            </a:fld>
            <a:endParaRPr lang="en-US" dirty="0"/>
          </a:p>
        </p:txBody>
      </p:sp>
      <p:sp>
        <p:nvSpPr>
          <p:cNvPr id="10" name="3 Veri Yer Tutucusu"/>
          <p:cNvSpPr>
            <a:spLocks noGrp="1"/>
          </p:cNvSpPr>
          <p:nvPr>
            <p:ph type="dt" sz="half" idx="12"/>
          </p:nvPr>
        </p:nvSpPr>
        <p:spPr>
          <a:xfrm>
            <a:off x="179388" y="6553200"/>
            <a:ext cx="1543050" cy="252413"/>
          </a:xfrm>
          <a:prstGeom prst="rect">
            <a:avLst/>
          </a:prstGeom>
        </p:spPr>
        <p:txBody>
          <a:bodyPr anchor="ctr"/>
          <a:lstStyle>
            <a:lvl1pPr algn="ctr" fontAlgn="auto">
              <a:spcBef>
                <a:spcPts val="0"/>
              </a:spcBef>
              <a:spcAft>
                <a:spcPts val="0"/>
              </a:spcAft>
              <a:defRPr lang="tr-TR" sz="1600" kern="1200">
                <a:solidFill>
                  <a:prstClr val="white"/>
                </a:solidFill>
                <a:effectLst>
                  <a:outerShdw blurRad="38100" dist="38100" dir="2700000" algn="tl">
                    <a:srgbClr val="000000">
                      <a:alpha val="43137"/>
                    </a:srgbClr>
                  </a:outerShdw>
                </a:effectLst>
                <a:latin typeface="Calibri" pitchFamily="34" charset="0"/>
                <a:ea typeface="+mn-ea"/>
                <a:cs typeface="Arial" pitchFamily="34" charset="0"/>
              </a:defRPr>
            </a:lvl1pPr>
          </a:lstStyle>
          <a:p>
            <a:pPr>
              <a:defRPr/>
            </a:pPr>
            <a:endParaRPr/>
          </a:p>
        </p:txBody>
      </p:sp>
    </p:spTree>
    <p:extLst>
      <p:ext uri="{BB962C8B-B14F-4D97-AF65-F5344CB8AC3E}">
        <p14:creationId xmlns:p14="http://schemas.microsoft.com/office/powerpoint/2010/main" val="739020227"/>
      </p:ext>
    </p:extLst>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Karşılaştırma">
    <p:spTree>
      <p:nvGrpSpPr>
        <p:cNvPr id="1" name=""/>
        <p:cNvGrpSpPr/>
        <p:nvPr/>
      </p:nvGrpSpPr>
      <p:grpSpPr>
        <a:xfrm>
          <a:off x="0" y="0"/>
          <a:ext cx="0" cy="0"/>
          <a:chOff x="0" y="0"/>
          <a:chExt cx="0" cy="0"/>
        </a:xfrm>
      </p:grpSpPr>
      <p:pic>
        <p:nvPicPr>
          <p:cNvPr id="7" name="Picture 2"/>
          <p:cNvPicPr preferRelativeResize="0">
            <a:picLocks noChangeArrowheads="1"/>
          </p:cNvPicPr>
          <p:nvPr userDrawn="1"/>
        </p:nvPicPr>
        <p:blipFill>
          <a:blip r:embed="rId2">
            <a:duotone>
              <a:schemeClr val="bg2">
                <a:shade val="45000"/>
                <a:satMod val="135000"/>
              </a:schemeClr>
              <a:prstClr val="white"/>
            </a:duotone>
          </a:blip>
          <a:srcRect/>
          <a:stretch>
            <a:fillRect/>
          </a:stretch>
        </p:blipFill>
        <p:spPr bwMode="auto">
          <a:xfrm>
            <a:off x="0" y="6553200"/>
            <a:ext cx="9144000" cy="252000"/>
          </a:xfrm>
          <a:prstGeom prst="rect">
            <a:avLst/>
          </a:prstGeom>
          <a:noFill/>
          <a:ln w="9525">
            <a:noFill/>
            <a:miter lim="800000"/>
            <a:headEnd/>
            <a:tailEnd/>
          </a:ln>
        </p:spPr>
      </p:pic>
      <p:pic>
        <p:nvPicPr>
          <p:cNvPr id="8" name="Picture 7"/>
          <p:cNvPicPr preferRelativeResize="0">
            <a:picLocks noChangeArrowheads="1"/>
          </p:cNvPicPr>
          <p:nvPr userDrawn="1"/>
        </p:nvPicPr>
        <p:blipFill>
          <a:blip r:embed="rId3" cstate="print">
            <a:duotone>
              <a:schemeClr val="bg2">
                <a:shade val="45000"/>
                <a:satMod val="135000"/>
              </a:schemeClr>
              <a:prstClr val="white"/>
            </a:duotone>
          </a:blip>
          <a:srcRect/>
          <a:stretch>
            <a:fillRect/>
          </a:stretch>
        </p:blipFill>
        <p:spPr bwMode="auto">
          <a:xfrm>
            <a:off x="0" y="132756"/>
            <a:ext cx="9144000" cy="539353"/>
          </a:xfrm>
          <a:prstGeom prst="rect">
            <a:avLst/>
          </a:prstGeom>
          <a:noFill/>
          <a:ln w="9525">
            <a:noFill/>
            <a:miter lim="800000"/>
            <a:headEnd/>
            <a:tailEnd/>
          </a:ln>
        </p:spPr>
      </p:pic>
      <p:pic>
        <p:nvPicPr>
          <p:cNvPr id="9" name="Picture 3"/>
          <p:cNvPicPr>
            <a:picLocks noChangeAspect="1" noChangeArrowheads="1"/>
          </p:cNvPicPr>
          <p:nvPr userDrawn="1"/>
        </p:nvPicPr>
        <p:blipFill>
          <a:blip r:embed="rId4" cstate="print">
            <a:extLst/>
          </a:blip>
          <a:stretch>
            <a:fillRect/>
          </a:stretch>
        </p:blipFill>
        <p:spPr bwMode="auto">
          <a:xfrm>
            <a:off x="372791" y="42863"/>
            <a:ext cx="802608" cy="719137"/>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Metin Yer Tutucusu"/>
          <p:cNvSpPr>
            <a:spLocks noGrp="1"/>
          </p:cNvSpPr>
          <p:nvPr>
            <p:ph type="body" idx="1"/>
          </p:nvPr>
        </p:nvSpPr>
        <p:spPr>
          <a:xfrm>
            <a:off x="457200" y="960438"/>
            <a:ext cx="4040188" cy="639762"/>
          </a:xfrm>
        </p:spPr>
        <p:txBody>
          <a:bodyPr anchor="b">
            <a:noAutofit/>
          </a:bodyPr>
          <a:lstStyle>
            <a:lvl1pPr marL="0" indent="0" algn="ctr">
              <a:buNone/>
              <a:defRPr sz="2000" b="0">
                <a:solidFill>
                  <a:srgbClr val="4D968B"/>
                </a:solidFill>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smtClean="0"/>
              <a:t>Asıl metin stillerini düzenlemek için tıklatın</a:t>
            </a:r>
          </a:p>
        </p:txBody>
      </p:sp>
      <p:sp>
        <p:nvSpPr>
          <p:cNvPr id="4" name="3 İçerik Yer Tutucusu"/>
          <p:cNvSpPr>
            <a:spLocks noGrp="1"/>
          </p:cNvSpPr>
          <p:nvPr>
            <p:ph sz="half" idx="2"/>
          </p:nvPr>
        </p:nvSpPr>
        <p:spPr>
          <a:xfrm>
            <a:off x="457200" y="1752601"/>
            <a:ext cx="4040188" cy="4373562"/>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5" name="4 Metin Yer Tutucusu"/>
          <p:cNvSpPr>
            <a:spLocks noGrp="1"/>
          </p:cNvSpPr>
          <p:nvPr>
            <p:ph type="body" sz="quarter" idx="3"/>
          </p:nvPr>
        </p:nvSpPr>
        <p:spPr>
          <a:xfrm>
            <a:off x="4645025" y="957258"/>
            <a:ext cx="4041775" cy="639762"/>
          </a:xfrm>
        </p:spPr>
        <p:txBody>
          <a:bodyPr anchor="b">
            <a:noAutofit/>
          </a:bodyPr>
          <a:lstStyle>
            <a:lvl1pPr marL="0" indent="0" algn="ctr">
              <a:buNone/>
              <a:defRPr sz="2000" b="0">
                <a:solidFill>
                  <a:srgbClr val="4D968B"/>
                </a:solidFill>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smtClean="0"/>
              <a:t>Asıl metin stillerini düzenlemek için tıklatın</a:t>
            </a:r>
          </a:p>
        </p:txBody>
      </p:sp>
      <p:sp>
        <p:nvSpPr>
          <p:cNvPr id="6" name="5 İçerik Yer Tutucusu"/>
          <p:cNvSpPr>
            <a:spLocks noGrp="1"/>
          </p:cNvSpPr>
          <p:nvPr>
            <p:ph sz="quarter" idx="4"/>
          </p:nvPr>
        </p:nvSpPr>
        <p:spPr>
          <a:xfrm>
            <a:off x="4645025" y="1752601"/>
            <a:ext cx="4041775" cy="4373562"/>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dirty="0"/>
          </a:p>
        </p:txBody>
      </p:sp>
      <p:sp>
        <p:nvSpPr>
          <p:cNvPr id="22" name="1 Başlık"/>
          <p:cNvSpPr>
            <a:spLocks noGrp="1"/>
          </p:cNvSpPr>
          <p:nvPr>
            <p:ph type="title"/>
          </p:nvPr>
        </p:nvSpPr>
        <p:spPr>
          <a:xfrm>
            <a:off x="1306120" y="132756"/>
            <a:ext cx="7837879" cy="476844"/>
          </a:xfrm>
        </p:spPr>
        <p:txBody>
          <a:bodyPr>
            <a:normAutofit/>
          </a:bodyPr>
          <a:lstStyle>
            <a:lvl1pPr marL="0" algn="r" defTabSz="914400" rtl="0" eaLnBrk="0" fontAlgn="base" latinLnBrk="0" hangingPunct="0">
              <a:spcBef>
                <a:spcPct val="0"/>
              </a:spcBef>
              <a:spcAft>
                <a:spcPct val="0"/>
              </a:spcAft>
              <a:defRPr lang="tr-TR" sz="4000" b="1" kern="1200" dirty="0">
                <a:solidFill>
                  <a:schemeClr val="bg1"/>
                </a:solidFill>
                <a:effectLst>
                  <a:outerShdw blurRad="38100" dist="38100" dir="2700000" algn="tl">
                    <a:srgbClr val="000000">
                      <a:alpha val="43137"/>
                    </a:srgbClr>
                  </a:outerShdw>
                </a:effectLst>
                <a:latin typeface="+mj-lt"/>
                <a:ea typeface="+mj-ea"/>
                <a:cs typeface="+mj-cs"/>
              </a:defRPr>
            </a:lvl1pPr>
          </a:lstStyle>
          <a:p>
            <a:r>
              <a:rPr lang="tr-TR" dirty="0" smtClean="0"/>
              <a:t>Asıl başlık stili için tıklatın</a:t>
            </a:r>
            <a:endParaRPr lang="tr-TR" dirty="0"/>
          </a:p>
        </p:txBody>
      </p:sp>
      <p:sp>
        <p:nvSpPr>
          <p:cNvPr id="10" name="4 Altbilgi Yer Tutucusu"/>
          <p:cNvSpPr>
            <a:spLocks noGrp="1"/>
          </p:cNvSpPr>
          <p:nvPr>
            <p:ph type="ftr" sz="quarter" idx="10"/>
          </p:nvPr>
        </p:nvSpPr>
        <p:spPr>
          <a:xfrm>
            <a:off x="1828800" y="6553200"/>
            <a:ext cx="5672138" cy="252413"/>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11"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CA5A9944-A437-4F9B-BCEF-0AE267A5AE67}" type="slidenum">
              <a:rPr lang="en-US"/>
              <a:pPr>
                <a:defRPr/>
              </a:pPr>
              <a:t>‹#›</a:t>
            </a:fld>
            <a:endParaRPr lang="en-US" dirty="0"/>
          </a:p>
        </p:txBody>
      </p:sp>
      <p:sp>
        <p:nvSpPr>
          <p:cNvPr id="12" name="3 Veri Yer Tutucusu"/>
          <p:cNvSpPr>
            <a:spLocks noGrp="1"/>
          </p:cNvSpPr>
          <p:nvPr>
            <p:ph type="dt" sz="half" idx="12"/>
          </p:nvPr>
        </p:nvSpPr>
        <p:spPr>
          <a:xfrm>
            <a:off x="179388" y="6553200"/>
            <a:ext cx="1543050" cy="252413"/>
          </a:xfrm>
          <a:prstGeom prst="rect">
            <a:avLst/>
          </a:prstGeom>
        </p:spPr>
        <p:txBody>
          <a:bodyPr anchor="ctr"/>
          <a:lstStyle>
            <a:lvl1pPr algn="ctr" fontAlgn="auto">
              <a:spcBef>
                <a:spcPts val="0"/>
              </a:spcBef>
              <a:spcAft>
                <a:spcPts val="0"/>
              </a:spcAft>
              <a:defRPr lang="tr-TR" sz="1600" kern="1200">
                <a:solidFill>
                  <a:prstClr val="white"/>
                </a:solidFill>
                <a:effectLst>
                  <a:outerShdw blurRad="38100" dist="38100" dir="2700000" algn="tl">
                    <a:srgbClr val="000000">
                      <a:alpha val="43137"/>
                    </a:srgbClr>
                  </a:outerShdw>
                </a:effectLst>
                <a:latin typeface="Calibri" pitchFamily="34" charset="0"/>
                <a:ea typeface="+mn-ea"/>
                <a:cs typeface="Arial" pitchFamily="34" charset="0"/>
              </a:defRPr>
            </a:lvl1pPr>
          </a:lstStyle>
          <a:p>
            <a:pPr>
              <a:defRPr/>
            </a:pPr>
            <a:endParaRPr/>
          </a:p>
        </p:txBody>
      </p:sp>
    </p:spTree>
    <p:extLst>
      <p:ext uri="{BB962C8B-B14F-4D97-AF65-F5344CB8AC3E}">
        <p14:creationId xmlns:p14="http://schemas.microsoft.com/office/powerpoint/2010/main" val="3882938439"/>
      </p:ext>
    </p:extLst>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Yalnızca Başlık">
    <p:spTree>
      <p:nvGrpSpPr>
        <p:cNvPr id="1" name=""/>
        <p:cNvGrpSpPr/>
        <p:nvPr/>
      </p:nvGrpSpPr>
      <p:grpSpPr>
        <a:xfrm>
          <a:off x="0" y="0"/>
          <a:ext cx="0" cy="0"/>
          <a:chOff x="0" y="0"/>
          <a:chExt cx="0" cy="0"/>
        </a:xfrm>
      </p:grpSpPr>
      <p:pic>
        <p:nvPicPr>
          <p:cNvPr id="3" name="Picture 6"/>
          <p:cNvPicPr preferRelativeResize="0">
            <a:picLocks noChangeArrowheads="1"/>
          </p:cNvPicPr>
          <p:nvPr userDrawn="1"/>
        </p:nvPicPr>
        <p:blipFill>
          <a:blip r:embed="rId2">
            <a:duotone>
              <a:schemeClr val="bg2">
                <a:shade val="45000"/>
                <a:satMod val="135000"/>
              </a:schemeClr>
              <a:prstClr val="white"/>
            </a:duotone>
          </a:blip>
          <a:srcRect/>
          <a:stretch>
            <a:fillRect/>
          </a:stretch>
        </p:blipFill>
        <p:spPr bwMode="auto">
          <a:xfrm>
            <a:off x="0" y="6553200"/>
            <a:ext cx="9144000" cy="252000"/>
          </a:xfrm>
          <a:prstGeom prst="rect">
            <a:avLst/>
          </a:prstGeom>
          <a:noFill/>
          <a:ln w="9525">
            <a:noFill/>
            <a:miter lim="800000"/>
            <a:headEnd/>
            <a:tailEnd/>
          </a:ln>
        </p:spPr>
      </p:pic>
      <p:pic>
        <p:nvPicPr>
          <p:cNvPr id="4" name="Picture 7"/>
          <p:cNvPicPr preferRelativeResize="0">
            <a:picLocks noChangeArrowheads="1"/>
          </p:cNvPicPr>
          <p:nvPr userDrawn="1"/>
        </p:nvPicPr>
        <p:blipFill>
          <a:blip r:embed="rId3" cstate="print">
            <a:duotone>
              <a:schemeClr val="bg2">
                <a:shade val="45000"/>
                <a:satMod val="135000"/>
              </a:schemeClr>
              <a:prstClr val="white"/>
            </a:duotone>
          </a:blip>
          <a:srcRect/>
          <a:stretch>
            <a:fillRect/>
          </a:stretch>
        </p:blipFill>
        <p:spPr bwMode="auto">
          <a:xfrm>
            <a:off x="0" y="132756"/>
            <a:ext cx="9144000" cy="539353"/>
          </a:xfrm>
          <a:prstGeom prst="rect">
            <a:avLst/>
          </a:prstGeom>
          <a:noFill/>
          <a:ln w="9525">
            <a:noFill/>
            <a:miter lim="800000"/>
            <a:headEnd/>
            <a:tailEnd/>
          </a:ln>
        </p:spPr>
      </p:pic>
      <p:pic>
        <p:nvPicPr>
          <p:cNvPr id="5" name="Picture 3"/>
          <p:cNvPicPr>
            <a:picLocks noChangeAspect="1" noChangeArrowheads="1"/>
          </p:cNvPicPr>
          <p:nvPr userDrawn="1"/>
        </p:nvPicPr>
        <p:blipFill>
          <a:blip r:embed="rId4" cstate="print">
            <a:extLst/>
          </a:blip>
          <a:stretch>
            <a:fillRect/>
          </a:stretch>
        </p:blipFill>
        <p:spPr bwMode="auto">
          <a:xfrm>
            <a:off x="372791" y="42863"/>
            <a:ext cx="802608" cy="719137"/>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16" name="1 Başlık"/>
          <p:cNvSpPr>
            <a:spLocks noGrp="1"/>
          </p:cNvSpPr>
          <p:nvPr>
            <p:ph type="title"/>
          </p:nvPr>
        </p:nvSpPr>
        <p:spPr>
          <a:xfrm>
            <a:off x="1306120" y="132756"/>
            <a:ext cx="7837879" cy="476844"/>
          </a:xfrm>
        </p:spPr>
        <p:txBody>
          <a:bodyPr>
            <a:normAutofit/>
          </a:bodyPr>
          <a:lstStyle>
            <a:lvl1pPr marL="0" algn="r" defTabSz="914400" rtl="0" eaLnBrk="0" fontAlgn="base" latinLnBrk="0" hangingPunct="0">
              <a:spcBef>
                <a:spcPct val="0"/>
              </a:spcBef>
              <a:spcAft>
                <a:spcPct val="0"/>
              </a:spcAft>
              <a:defRPr lang="tr-TR" sz="4000" b="1" kern="1200" dirty="0">
                <a:solidFill>
                  <a:schemeClr val="bg1"/>
                </a:solidFill>
                <a:effectLst>
                  <a:outerShdw blurRad="38100" dist="38100" dir="2700000" algn="tl">
                    <a:srgbClr val="000000">
                      <a:alpha val="43137"/>
                    </a:srgbClr>
                  </a:outerShdw>
                </a:effectLst>
                <a:latin typeface="+mj-lt"/>
                <a:ea typeface="+mj-ea"/>
                <a:cs typeface="+mj-cs"/>
              </a:defRPr>
            </a:lvl1pPr>
          </a:lstStyle>
          <a:p>
            <a:r>
              <a:rPr lang="tr-TR" dirty="0" smtClean="0"/>
              <a:t>Asıl başlık stili için tıklatın</a:t>
            </a:r>
            <a:endParaRPr lang="tr-TR" dirty="0"/>
          </a:p>
        </p:txBody>
      </p:sp>
      <p:sp>
        <p:nvSpPr>
          <p:cNvPr id="6" name="4 Altbilgi Yer Tutucusu"/>
          <p:cNvSpPr>
            <a:spLocks noGrp="1"/>
          </p:cNvSpPr>
          <p:nvPr>
            <p:ph type="ftr" sz="quarter" idx="10"/>
          </p:nvPr>
        </p:nvSpPr>
        <p:spPr>
          <a:xfrm>
            <a:off x="1828800" y="6553200"/>
            <a:ext cx="5672138" cy="252413"/>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7"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7998D8D6-841C-4DE6-983B-2B419B66FEE0}" type="slidenum">
              <a:rPr lang="en-US"/>
              <a:pPr>
                <a:defRPr/>
              </a:pPr>
              <a:t>‹#›</a:t>
            </a:fld>
            <a:endParaRPr lang="en-US" dirty="0"/>
          </a:p>
        </p:txBody>
      </p:sp>
      <p:sp>
        <p:nvSpPr>
          <p:cNvPr id="8" name="3 Veri Yer Tutucusu"/>
          <p:cNvSpPr>
            <a:spLocks noGrp="1"/>
          </p:cNvSpPr>
          <p:nvPr>
            <p:ph type="dt" sz="half" idx="12"/>
          </p:nvPr>
        </p:nvSpPr>
        <p:spPr>
          <a:xfrm>
            <a:off x="179388" y="6553200"/>
            <a:ext cx="1543050" cy="252413"/>
          </a:xfrm>
          <a:prstGeom prst="rect">
            <a:avLst/>
          </a:prstGeom>
        </p:spPr>
        <p:txBody>
          <a:bodyPr anchor="ctr"/>
          <a:lstStyle>
            <a:lvl1pPr algn="ctr" fontAlgn="auto">
              <a:spcBef>
                <a:spcPts val="0"/>
              </a:spcBef>
              <a:spcAft>
                <a:spcPts val="0"/>
              </a:spcAft>
              <a:defRPr lang="tr-TR" sz="1600" kern="1200">
                <a:solidFill>
                  <a:prstClr val="white"/>
                </a:solidFill>
                <a:effectLst>
                  <a:outerShdw blurRad="38100" dist="38100" dir="2700000" algn="tl">
                    <a:srgbClr val="000000">
                      <a:alpha val="43137"/>
                    </a:srgbClr>
                  </a:outerShdw>
                </a:effectLst>
                <a:latin typeface="Calibri" pitchFamily="34" charset="0"/>
                <a:ea typeface="+mn-ea"/>
                <a:cs typeface="Arial" pitchFamily="34" charset="0"/>
              </a:defRPr>
            </a:lvl1pPr>
          </a:lstStyle>
          <a:p>
            <a:pPr>
              <a:defRPr/>
            </a:pPr>
            <a:endParaRPr/>
          </a:p>
        </p:txBody>
      </p:sp>
    </p:spTree>
    <p:extLst>
      <p:ext uri="{BB962C8B-B14F-4D97-AF65-F5344CB8AC3E}">
        <p14:creationId xmlns:p14="http://schemas.microsoft.com/office/powerpoint/2010/main" val="1367991238"/>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Boş">
    <p:spTree>
      <p:nvGrpSpPr>
        <p:cNvPr id="1" name=""/>
        <p:cNvGrpSpPr/>
        <p:nvPr/>
      </p:nvGrpSpPr>
      <p:grpSpPr>
        <a:xfrm>
          <a:off x="0" y="0"/>
          <a:ext cx="0" cy="0"/>
          <a:chOff x="0" y="0"/>
          <a:chExt cx="0" cy="0"/>
        </a:xfrm>
      </p:grpSpPr>
      <p:pic>
        <p:nvPicPr>
          <p:cNvPr id="2" name="Picture 2"/>
          <p:cNvPicPr preferRelativeResize="0">
            <a:picLocks noChangeArrowheads="1"/>
          </p:cNvPicPr>
          <p:nvPr userDrawn="1"/>
        </p:nvPicPr>
        <p:blipFill>
          <a:blip r:embed="rId2">
            <a:duotone>
              <a:schemeClr val="bg2">
                <a:shade val="45000"/>
                <a:satMod val="135000"/>
              </a:schemeClr>
              <a:prstClr val="white"/>
            </a:duotone>
          </a:blip>
          <a:srcRect/>
          <a:stretch>
            <a:fillRect/>
          </a:stretch>
        </p:blipFill>
        <p:spPr bwMode="auto">
          <a:xfrm>
            <a:off x="0" y="6553200"/>
            <a:ext cx="9144000" cy="252000"/>
          </a:xfrm>
          <a:prstGeom prst="rect">
            <a:avLst/>
          </a:prstGeom>
          <a:noFill/>
          <a:ln w="9525">
            <a:noFill/>
            <a:miter lim="800000"/>
            <a:headEnd/>
            <a:tailEnd/>
          </a:ln>
        </p:spPr>
      </p:pic>
      <p:sp>
        <p:nvSpPr>
          <p:cNvPr id="3" name="4 Altbilgi Yer Tutucusu"/>
          <p:cNvSpPr>
            <a:spLocks noGrp="1"/>
          </p:cNvSpPr>
          <p:nvPr>
            <p:ph type="ftr" sz="quarter" idx="10"/>
          </p:nvPr>
        </p:nvSpPr>
        <p:spPr>
          <a:xfrm>
            <a:off x="1828800" y="6553200"/>
            <a:ext cx="5672138" cy="252413"/>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4"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CE68C2D2-53A2-48D6-A7FE-F15FB5A96EE8}" type="slidenum">
              <a:rPr lang="en-US"/>
              <a:pPr>
                <a:defRPr/>
              </a:pPr>
              <a:t>‹#›</a:t>
            </a:fld>
            <a:endParaRPr lang="en-US" dirty="0"/>
          </a:p>
        </p:txBody>
      </p:sp>
      <p:sp>
        <p:nvSpPr>
          <p:cNvPr id="5" name="3 Veri Yer Tutucusu"/>
          <p:cNvSpPr>
            <a:spLocks noGrp="1"/>
          </p:cNvSpPr>
          <p:nvPr>
            <p:ph type="dt" sz="half" idx="12"/>
          </p:nvPr>
        </p:nvSpPr>
        <p:spPr>
          <a:xfrm>
            <a:off x="179388" y="6553200"/>
            <a:ext cx="1543050" cy="252413"/>
          </a:xfrm>
          <a:prstGeom prst="rect">
            <a:avLst/>
          </a:prstGeom>
        </p:spPr>
        <p:txBody>
          <a:bodyPr anchor="ctr"/>
          <a:lstStyle>
            <a:lvl1pPr algn="ctr" fontAlgn="auto">
              <a:spcBef>
                <a:spcPts val="0"/>
              </a:spcBef>
              <a:spcAft>
                <a:spcPts val="0"/>
              </a:spcAft>
              <a:defRPr lang="tr-TR" sz="1600" kern="1200">
                <a:solidFill>
                  <a:prstClr val="white"/>
                </a:solidFill>
                <a:effectLst>
                  <a:outerShdw blurRad="38100" dist="38100" dir="2700000" algn="tl">
                    <a:srgbClr val="000000">
                      <a:alpha val="43137"/>
                    </a:srgbClr>
                  </a:outerShdw>
                </a:effectLst>
                <a:latin typeface="Calibri" pitchFamily="34" charset="0"/>
                <a:ea typeface="+mn-ea"/>
                <a:cs typeface="Arial" pitchFamily="34" charset="0"/>
              </a:defRPr>
            </a:lvl1pPr>
          </a:lstStyle>
          <a:p>
            <a:pPr>
              <a:defRPr/>
            </a:pPr>
            <a:endParaRPr/>
          </a:p>
        </p:txBody>
      </p:sp>
    </p:spTree>
    <p:extLst>
      <p:ext uri="{BB962C8B-B14F-4D97-AF65-F5344CB8AC3E}">
        <p14:creationId xmlns:p14="http://schemas.microsoft.com/office/powerpoint/2010/main" val="2179437280"/>
      </p:ext>
    </p:extLst>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Başlık, Dikey Metin">
    <p:spTree>
      <p:nvGrpSpPr>
        <p:cNvPr id="1" name=""/>
        <p:cNvGrpSpPr/>
        <p:nvPr/>
      </p:nvGrpSpPr>
      <p:grpSpPr>
        <a:xfrm>
          <a:off x="0" y="0"/>
          <a:ext cx="0" cy="0"/>
          <a:chOff x="0" y="0"/>
          <a:chExt cx="0" cy="0"/>
        </a:xfrm>
      </p:grpSpPr>
      <p:pic>
        <p:nvPicPr>
          <p:cNvPr id="4" name="Picture 2"/>
          <p:cNvPicPr preferRelativeResize="0">
            <a:picLocks noChangeArrowheads="1"/>
          </p:cNvPicPr>
          <p:nvPr userDrawn="1"/>
        </p:nvPicPr>
        <p:blipFill>
          <a:blip r:embed="rId2">
            <a:duotone>
              <a:schemeClr val="bg2">
                <a:shade val="45000"/>
                <a:satMod val="135000"/>
              </a:schemeClr>
              <a:prstClr val="white"/>
            </a:duotone>
          </a:blip>
          <a:srcRect/>
          <a:stretch>
            <a:fillRect/>
          </a:stretch>
        </p:blipFill>
        <p:spPr bwMode="auto">
          <a:xfrm>
            <a:off x="0" y="6553200"/>
            <a:ext cx="9144000" cy="252000"/>
          </a:xfrm>
          <a:prstGeom prst="rect">
            <a:avLst/>
          </a:prstGeom>
          <a:noFill/>
          <a:ln w="9525">
            <a:noFill/>
            <a:miter lim="800000"/>
            <a:headEnd/>
            <a:tailEnd/>
          </a:ln>
        </p:spPr>
      </p:pic>
      <p:pic>
        <p:nvPicPr>
          <p:cNvPr id="5" name="Picture 7"/>
          <p:cNvPicPr preferRelativeResize="0">
            <a:picLocks noChangeArrowheads="1"/>
          </p:cNvPicPr>
          <p:nvPr userDrawn="1"/>
        </p:nvPicPr>
        <p:blipFill>
          <a:blip r:embed="rId3" cstate="print">
            <a:duotone>
              <a:schemeClr val="bg2">
                <a:shade val="45000"/>
                <a:satMod val="135000"/>
              </a:schemeClr>
              <a:prstClr val="white"/>
            </a:duotone>
          </a:blip>
          <a:srcRect/>
          <a:stretch>
            <a:fillRect/>
          </a:stretch>
        </p:blipFill>
        <p:spPr bwMode="auto">
          <a:xfrm>
            <a:off x="0" y="132756"/>
            <a:ext cx="9144000" cy="539353"/>
          </a:xfrm>
          <a:prstGeom prst="rect">
            <a:avLst/>
          </a:prstGeom>
          <a:noFill/>
          <a:ln w="9525">
            <a:noFill/>
            <a:miter lim="800000"/>
            <a:headEnd/>
            <a:tailEnd/>
          </a:ln>
        </p:spPr>
      </p:pic>
      <p:pic>
        <p:nvPicPr>
          <p:cNvPr id="6" name="Picture 3"/>
          <p:cNvPicPr>
            <a:picLocks noChangeAspect="1" noChangeArrowheads="1"/>
          </p:cNvPicPr>
          <p:nvPr userDrawn="1"/>
        </p:nvPicPr>
        <p:blipFill>
          <a:blip r:embed="rId4" cstate="print">
            <a:extLst/>
          </a:blip>
          <a:stretch>
            <a:fillRect/>
          </a:stretch>
        </p:blipFill>
        <p:spPr bwMode="auto">
          <a:xfrm>
            <a:off x="372791" y="42863"/>
            <a:ext cx="802608" cy="719137"/>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3" name="2 Dikey Metin Yer Tutucusu"/>
          <p:cNvSpPr>
            <a:spLocks noGrp="1"/>
          </p:cNvSpPr>
          <p:nvPr>
            <p:ph type="body" orient="vert" idx="1"/>
          </p:nvPr>
        </p:nvSpPr>
        <p:spPr>
          <a:xfrm>
            <a:off x="357158" y="838200"/>
            <a:ext cx="8429684" cy="537688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16" name="1 Başlık"/>
          <p:cNvSpPr>
            <a:spLocks noGrp="1"/>
          </p:cNvSpPr>
          <p:nvPr>
            <p:ph type="title"/>
          </p:nvPr>
        </p:nvSpPr>
        <p:spPr>
          <a:xfrm>
            <a:off x="1306120" y="132756"/>
            <a:ext cx="7837879" cy="476844"/>
          </a:xfrm>
        </p:spPr>
        <p:txBody>
          <a:bodyPr>
            <a:normAutofit/>
          </a:bodyPr>
          <a:lstStyle>
            <a:lvl1pPr marL="0" algn="r" defTabSz="914400" rtl="0" eaLnBrk="0" fontAlgn="base" latinLnBrk="0" hangingPunct="0">
              <a:spcBef>
                <a:spcPct val="0"/>
              </a:spcBef>
              <a:spcAft>
                <a:spcPct val="0"/>
              </a:spcAft>
              <a:defRPr lang="tr-TR" sz="4000" b="1" kern="1200" dirty="0">
                <a:solidFill>
                  <a:schemeClr val="bg1"/>
                </a:solidFill>
                <a:effectLst>
                  <a:outerShdw blurRad="38100" dist="38100" dir="2700000" algn="tl">
                    <a:srgbClr val="000000">
                      <a:alpha val="43137"/>
                    </a:srgbClr>
                  </a:outerShdw>
                </a:effectLst>
                <a:latin typeface="+mj-lt"/>
                <a:ea typeface="+mj-ea"/>
                <a:cs typeface="+mj-cs"/>
              </a:defRPr>
            </a:lvl1pPr>
          </a:lstStyle>
          <a:p>
            <a:r>
              <a:rPr lang="tr-TR" dirty="0" smtClean="0"/>
              <a:t>Asıl başlık stili için tıklatın</a:t>
            </a:r>
            <a:endParaRPr lang="tr-TR" dirty="0"/>
          </a:p>
        </p:txBody>
      </p:sp>
      <p:sp>
        <p:nvSpPr>
          <p:cNvPr id="7" name="4 Altbilgi Yer Tutucusu"/>
          <p:cNvSpPr>
            <a:spLocks noGrp="1"/>
          </p:cNvSpPr>
          <p:nvPr>
            <p:ph type="ftr" sz="quarter" idx="10"/>
          </p:nvPr>
        </p:nvSpPr>
        <p:spPr>
          <a:xfrm>
            <a:off x="1828800" y="6553200"/>
            <a:ext cx="5672138" cy="252413"/>
          </a:xfrm>
        </p:spPr>
        <p:txBody>
          <a:bodyPr/>
          <a:lstStyle>
            <a:lvl1pPr algn="l">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r>
              <a:rPr lang="sv-SE" smtClean="0"/>
              <a:t>Ekonomi Bakanlığı</a:t>
            </a:r>
            <a:endParaRPr lang="tr-TR"/>
          </a:p>
        </p:txBody>
      </p:sp>
      <p:sp>
        <p:nvSpPr>
          <p:cNvPr id="8" name="5 Slayt Numarası Yer Tutucusu"/>
          <p:cNvSpPr>
            <a:spLocks noGrp="1"/>
          </p:cNvSpPr>
          <p:nvPr>
            <p:ph type="sldNum" sz="quarter" idx="11"/>
          </p:nvPr>
        </p:nvSpPr>
        <p:spPr>
          <a:xfrm>
            <a:off x="8429625" y="6553200"/>
            <a:ext cx="571500" cy="252413"/>
          </a:xfrm>
        </p:spPr>
        <p:txBody>
          <a:bodyPr/>
          <a:lstStyle>
            <a:lvl1pPr algn="ctr">
              <a:defRPr sz="1600">
                <a:solidFill>
                  <a:prstClr val="white"/>
                </a:solidFill>
                <a:effectLst>
                  <a:outerShdw blurRad="38100" dist="38100" dir="2700000" algn="tl">
                    <a:srgbClr val="000000">
                      <a:alpha val="43137"/>
                    </a:srgbClr>
                  </a:outerShdw>
                </a:effectLst>
                <a:latin typeface="Calibri" pitchFamily="34" charset="0"/>
              </a:defRPr>
            </a:lvl1pPr>
          </a:lstStyle>
          <a:p>
            <a:pPr>
              <a:defRPr/>
            </a:pPr>
            <a:fld id="{35526731-7BD7-4443-AA3C-1ACBA397157F}" type="slidenum">
              <a:rPr lang="en-US"/>
              <a:pPr>
                <a:defRPr/>
              </a:pPr>
              <a:t>‹#›</a:t>
            </a:fld>
            <a:endParaRPr lang="en-US" dirty="0"/>
          </a:p>
        </p:txBody>
      </p:sp>
      <p:sp>
        <p:nvSpPr>
          <p:cNvPr id="9" name="3 Veri Yer Tutucusu"/>
          <p:cNvSpPr>
            <a:spLocks noGrp="1"/>
          </p:cNvSpPr>
          <p:nvPr>
            <p:ph type="dt" sz="half" idx="12"/>
          </p:nvPr>
        </p:nvSpPr>
        <p:spPr>
          <a:xfrm>
            <a:off x="179388" y="6553200"/>
            <a:ext cx="1543050" cy="252413"/>
          </a:xfrm>
          <a:prstGeom prst="rect">
            <a:avLst/>
          </a:prstGeom>
        </p:spPr>
        <p:txBody>
          <a:bodyPr anchor="ctr"/>
          <a:lstStyle>
            <a:lvl1pPr algn="ctr" fontAlgn="auto">
              <a:spcBef>
                <a:spcPts val="0"/>
              </a:spcBef>
              <a:spcAft>
                <a:spcPts val="0"/>
              </a:spcAft>
              <a:defRPr lang="tr-TR" sz="1600" kern="1200">
                <a:solidFill>
                  <a:prstClr val="white"/>
                </a:solidFill>
                <a:effectLst>
                  <a:outerShdw blurRad="38100" dist="38100" dir="2700000" algn="tl">
                    <a:srgbClr val="000000">
                      <a:alpha val="43137"/>
                    </a:srgbClr>
                  </a:outerShdw>
                </a:effectLst>
                <a:latin typeface="Calibri" pitchFamily="34" charset="0"/>
                <a:ea typeface="+mn-ea"/>
                <a:cs typeface="Arial" pitchFamily="34" charset="0"/>
              </a:defRPr>
            </a:lvl1pPr>
          </a:lstStyle>
          <a:p>
            <a:pPr>
              <a:defRPr/>
            </a:pPr>
            <a:endParaRPr/>
          </a:p>
        </p:txBody>
      </p:sp>
    </p:spTree>
    <p:extLst>
      <p:ext uri="{BB962C8B-B14F-4D97-AF65-F5344CB8AC3E}">
        <p14:creationId xmlns:p14="http://schemas.microsoft.com/office/powerpoint/2010/main" val="1878139280"/>
      </p:ext>
    </p:extLst>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Dikey Başlık ve Metin">
    <p:spTree>
      <p:nvGrpSpPr>
        <p:cNvPr id="1" name=""/>
        <p:cNvGrpSpPr/>
        <p:nvPr/>
      </p:nvGrpSpPr>
      <p:grpSpPr>
        <a:xfrm>
          <a:off x="0" y="0"/>
          <a:ext cx="0" cy="0"/>
          <a:chOff x="0" y="0"/>
          <a:chExt cx="0" cy="0"/>
        </a:xfrm>
      </p:grpSpPr>
      <p:pic>
        <p:nvPicPr>
          <p:cNvPr id="3" name="Picture 4"/>
          <p:cNvPicPr>
            <a:picLocks noChangeAspect="1" noChangeArrowheads="1"/>
          </p:cNvPicPr>
          <p:nvPr userDrawn="1"/>
        </p:nvPicPr>
        <p:blipFill>
          <a:blip r:embed="rId2" cstate="print">
            <a:duotone>
              <a:schemeClr val="bg2">
                <a:shade val="45000"/>
                <a:satMod val="135000"/>
              </a:schemeClr>
              <a:prstClr val="white"/>
            </a:duotone>
          </a:blip>
          <a:srcRect/>
          <a:stretch>
            <a:fillRect/>
          </a:stretch>
        </p:blipFill>
        <p:spPr bwMode="auto">
          <a:xfrm rot="16200000">
            <a:off x="-2845180" y="3235678"/>
            <a:ext cx="6866644" cy="395287"/>
          </a:xfrm>
          <a:prstGeom prst="rect">
            <a:avLst/>
          </a:prstGeom>
          <a:noFill/>
          <a:ln w="9525">
            <a:noFill/>
            <a:miter lim="800000"/>
            <a:headEnd/>
            <a:tailEnd/>
          </a:ln>
        </p:spPr>
      </p:pic>
      <p:pic>
        <p:nvPicPr>
          <p:cNvPr id="4" name="Picture 7"/>
          <p:cNvPicPr>
            <a:picLocks noChangeAspect="1" noChangeArrowheads="1"/>
          </p:cNvPicPr>
          <p:nvPr userDrawn="1"/>
        </p:nvPicPr>
        <p:blipFill>
          <a:blip r:embed="rId3" cstate="print">
            <a:extLst/>
          </a:blip>
          <a:stretch>
            <a:fillRect/>
          </a:stretch>
        </p:blipFill>
        <p:spPr bwMode="auto">
          <a:xfrm rot="16200000">
            <a:off x="119306" y="5231493"/>
            <a:ext cx="1004464" cy="900000"/>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10" name="8 Başlık"/>
          <p:cNvSpPr>
            <a:spLocks noGrp="1"/>
          </p:cNvSpPr>
          <p:nvPr>
            <p:ph type="title" idx="4294967295"/>
          </p:nvPr>
        </p:nvSpPr>
        <p:spPr>
          <a:xfrm rot="16200000">
            <a:off x="-1821687" y="3036082"/>
            <a:ext cx="6858025" cy="785811"/>
          </a:xfrm>
        </p:spPr>
        <p:txBody>
          <a:bodyPr>
            <a:noAutofit/>
          </a:bodyPr>
          <a:lstStyle>
            <a:lvl1pPr>
              <a:defRPr sz="4400" b="1">
                <a:solidFill>
                  <a:srgbClr val="C00000"/>
                </a:solidFill>
                <a:effectLst>
                  <a:outerShdw blurRad="38100" dist="38100" dir="2700000" algn="tl">
                    <a:srgbClr val="000000">
                      <a:alpha val="43137"/>
                    </a:srgbClr>
                  </a:outerShdw>
                </a:effectLst>
              </a:defRPr>
            </a:lvl1pPr>
          </a:lstStyle>
          <a:p>
            <a:endParaRPr lang="tr-TR" dirty="0"/>
          </a:p>
        </p:txBody>
      </p:sp>
      <p:sp>
        <p:nvSpPr>
          <p:cNvPr id="5" name="3 Veri Yer Tutucusu"/>
          <p:cNvSpPr>
            <a:spLocks noGrp="1"/>
          </p:cNvSpPr>
          <p:nvPr>
            <p:ph type="dt" sz="half" idx="10"/>
          </p:nvPr>
        </p:nvSpPr>
        <p:spPr>
          <a:xfrm rot="16200000">
            <a:off x="7912101" y="5618162"/>
            <a:ext cx="1543050" cy="365125"/>
          </a:xfrm>
          <a:prstGeom prst="rect">
            <a:avLst/>
          </a:prstGeom>
        </p:spPr>
        <p:txBody>
          <a:bodyPr/>
          <a:lstStyle>
            <a:lvl1pPr algn="ctr" fontAlgn="auto">
              <a:spcBef>
                <a:spcPts val="0"/>
              </a:spcBef>
              <a:spcAft>
                <a:spcPts val="0"/>
              </a:spcAft>
              <a:defRPr sz="1600">
                <a:solidFill>
                  <a:srgbClr val="494949">
                    <a:tint val="75000"/>
                  </a:srgbClr>
                </a:solidFill>
                <a:latin typeface="+mn-lt"/>
                <a:cs typeface="Arial" charset="0"/>
              </a:defRPr>
            </a:lvl1pPr>
          </a:lstStyle>
          <a:p>
            <a:pPr>
              <a:defRPr/>
            </a:pPr>
            <a:endParaRPr lang="tr-TR"/>
          </a:p>
        </p:txBody>
      </p:sp>
      <p:sp>
        <p:nvSpPr>
          <p:cNvPr id="6" name="4 Altbilgi Yer Tutucusu"/>
          <p:cNvSpPr>
            <a:spLocks noGrp="1"/>
          </p:cNvSpPr>
          <p:nvPr>
            <p:ph type="ftr" sz="quarter" idx="11"/>
          </p:nvPr>
        </p:nvSpPr>
        <p:spPr>
          <a:xfrm rot="16200000">
            <a:off x="5004594" y="3210719"/>
            <a:ext cx="6357937" cy="365125"/>
          </a:xfrm>
        </p:spPr>
        <p:txBody>
          <a:bodyPr/>
          <a:lstStyle>
            <a:lvl1pPr algn="ctr" fontAlgn="auto">
              <a:spcBef>
                <a:spcPts val="0"/>
              </a:spcBef>
              <a:spcAft>
                <a:spcPts val="0"/>
              </a:spcAft>
              <a:defRPr sz="1800">
                <a:solidFill>
                  <a:srgbClr val="494949">
                    <a:tint val="75000"/>
                  </a:srgbClr>
                </a:solidFill>
                <a:latin typeface="+mn-lt"/>
              </a:defRPr>
            </a:lvl1pPr>
          </a:lstStyle>
          <a:p>
            <a:pPr>
              <a:defRPr/>
            </a:pPr>
            <a:r>
              <a:rPr lang="sv-SE" smtClean="0"/>
              <a:t>Ekonomi Bakanlığı</a:t>
            </a:r>
            <a:endParaRPr lang="tr-TR"/>
          </a:p>
        </p:txBody>
      </p:sp>
      <p:sp>
        <p:nvSpPr>
          <p:cNvPr id="7" name="5 Slayt Numarası Yer Tutucusu"/>
          <p:cNvSpPr>
            <a:spLocks noGrp="1"/>
          </p:cNvSpPr>
          <p:nvPr>
            <p:ph type="sldNum" sz="quarter" idx="12"/>
          </p:nvPr>
        </p:nvSpPr>
        <p:spPr>
          <a:xfrm rot="16200000">
            <a:off x="8447882" y="267494"/>
            <a:ext cx="471487" cy="365125"/>
          </a:xfrm>
        </p:spPr>
        <p:txBody>
          <a:bodyPr/>
          <a:lstStyle>
            <a:lvl1pPr algn="r" fontAlgn="auto">
              <a:spcBef>
                <a:spcPts val="0"/>
              </a:spcBef>
              <a:spcAft>
                <a:spcPts val="0"/>
              </a:spcAft>
              <a:defRPr sz="1600">
                <a:solidFill>
                  <a:srgbClr val="494949">
                    <a:tint val="75000"/>
                  </a:srgbClr>
                </a:solidFill>
                <a:latin typeface="+mn-lt"/>
              </a:defRPr>
            </a:lvl1pPr>
          </a:lstStyle>
          <a:p>
            <a:pPr>
              <a:defRPr/>
            </a:pPr>
            <a:fld id="{2F9B6CAC-9576-40FD-B36B-36831D460020}" type="slidenum">
              <a:rPr lang="tr-TR"/>
              <a:pPr>
                <a:defRPr/>
              </a:pPr>
              <a:t>‹#›</a:t>
            </a:fld>
            <a:endParaRPr lang="tr-TR" dirty="0"/>
          </a:p>
        </p:txBody>
      </p:sp>
    </p:spTree>
    <p:extLst>
      <p:ext uri="{BB962C8B-B14F-4D97-AF65-F5344CB8AC3E}">
        <p14:creationId xmlns:p14="http://schemas.microsoft.com/office/powerpoint/2010/main" val="3592942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sv-SE" smtClean="0">
                <a:solidFill>
                  <a:srgbClr val="000000"/>
                </a:solidFill>
              </a:rPr>
              <a:t>Şubat 2016                                                  Ekonomi Bakanlığı</a:t>
            </a: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41BDE25-B0B1-4B87-96CF-597245389D01}"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38864623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
  <p:cSld name="2_Başlık Slaydı">
    <p:bg>
      <p:bgPr>
        <a:gradFill rotWithShape="1">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2" name="Freeform 7"/>
          <p:cNvSpPr>
            <a:spLocks/>
          </p:cNvSpPr>
          <p:nvPr/>
        </p:nvSpPr>
        <p:spPr bwMode="gray">
          <a:xfrm rot="10800000">
            <a:off x="0" y="0"/>
            <a:ext cx="9144000" cy="2349500"/>
          </a:xfrm>
          <a:custGeom>
            <a:avLst/>
            <a:gdLst>
              <a:gd name="T0" fmla="*/ 14255 w 5773"/>
              <a:gd name="T1" fmla="*/ 910737 h 1633"/>
              <a:gd name="T2" fmla="*/ 2708512 w 5773"/>
              <a:gd name="T3" fmla="*/ 1700618 h 1633"/>
              <a:gd name="T4" fmla="*/ 9144000 w 5773"/>
              <a:gd name="T5" fmla="*/ 0 h 1633"/>
              <a:gd name="T6" fmla="*/ 9144000 w 5773"/>
              <a:gd name="T7" fmla="*/ 2349500 h 1633"/>
              <a:gd name="T8" fmla="*/ 0 w 5773"/>
              <a:gd name="T9" fmla="*/ 2345184 h 1633"/>
              <a:gd name="T10" fmla="*/ 14255 w 5773"/>
              <a:gd name="T11" fmla="*/ 910737 h 16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73" h="1633">
                <a:moveTo>
                  <a:pt x="9" y="633"/>
                </a:moveTo>
                <a:cubicBezTo>
                  <a:pt x="27" y="588"/>
                  <a:pt x="695" y="1099"/>
                  <a:pt x="1710" y="1182"/>
                </a:cubicBezTo>
                <a:cubicBezTo>
                  <a:pt x="2725" y="1265"/>
                  <a:pt x="3871" y="1008"/>
                  <a:pt x="5773" y="0"/>
                </a:cubicBezTo>
                <a:lnTo>
                  <a:pt x="5773" y="1633"/>
                </a:lnTo>
                <a:lnTo>
                  <a:pt x="0" y="1630"/>
                </a:lnTo>
                <a:lnTo>
                  <a:pt x="9" y="633"/>
                </a:lnTo>
                <a:close/>
              </a:path>
            </a:pathLst>
          </a:custGeom>
          <a:gradFill rotWithShape="1">
            <a:gsLst>
              <a:gs pos="0">
                <a:schemeClr val="bg1"/>
              </a:gs>
              <a:gs pos="100000">
                <a:schemeClr val="tx1"/>
              </a:gs>
            </a:gsLst>
            <a:lin ang="0" scaled="1"/>
          </a:gradFill>
          <a:ln w="9525">
            <a:noFill/>
            <a:round/>
            <a:headEnd/>
            <a:tailEnd/>
          </a:ln>
          <a:effectLst/>
        </p:spPr>
        <p:txBody>
          <a:bodyPr/>
          <a:lstStyle/>
          <a:p>
            <a:pPr>
              <a:defRPr/>
            </a:pPr>
            <a:endParaRPr lang="tr-TR" sz="1350" dirty="0">
              <a:solidFill>
                <a:prstClr val="black"/>
              </a:solidFill>
              <a:latin typeface="Arial" charset="0"/>
            </a:endParaRPr>
          </a:p>
        </p:txBody>
      </p:sp>
      <p:grpSp>
        <p:nvGrpSpPr>
          <p:cNvPr id="3" name="Group 8"/>
          <p:cNvGrpSpPr>
            <a:grpSpLocks/>
          </p:cNvGrpSpPr>
          <p:nvPr/>
        </p:nvGrpSpPr>
        <p:grpSpPr bwMode="auto">
          <a:xfrm rot="10800000">
            <a:off x="1" y="604838"/>
            <a:ext cx="9172575" cy="6253162"/>
            <a:chOff x="-9" y="0"/>
            <a:chExt cx="5778" cy="3858"/>
          </a:xfrm>
        </p:grpSpPr>
        <p:sp>
          <p:nvSpPr>
            <p:cNvPr id="4" name="Freeform 9" descr="Small grid"/>
            <p:cNvSpPr>
              <a:spLocks/>
            </p:cNvSpPr>
            <p:nvPr userDrawn="1"/>
          </p:nvSpPr>
          <p:spPr bwMode="white">
            <a:xfrm>
              <a:off x="20" y="0"/>
              <a:ext cx="5769" cy="3858"/>
            </a:xfrm>
            <a:custGeom>
              <a:avLst/>
              <a:gdLst>
                <a:gd name="T0" fmla="*/ 0 w 5769"/>
                <a:gd name="T1" fmla="*/ 3026 h 3858"/>
                <a:gd name="T2" fmla="*/ 1984 w 5769"/>
                <a:gd name="T3" fmla="*/ 3803 h 3858"/>
                <a:gd name="T4" fmla="*/ 5769 w 5769"/>
                <a:gd name="T5" fmla="*/ 2377 h 3858"/>
                <a:gd name="T6" fmla="*/ 5769 w 5769"/>
                <a:gd name="T7" fmla="*/ 0 h 3858"/>
                <a:gd name="T8" fmla="*/ 18 w 5769"/>
                <a:gd name="T9" fmla="*/ 0 h 3858"/>
                <a:gd name="T10" fmla="*/ 9 w 5769"/>
                <a:gd name="T11" fmla="*/ 10 h 3858"/>
                <a:gd name="T12" fmla="*/ 0 w 5769"/>
                <a:gd name="T13" fmla="*/ 3026 h 3858"/>
                <a:gd name="T14" fmla="*/ 0 60000 65536"/>
                <a:gd name="T15" fmla="*/ 0 60000 65536"/>
                <a:gd name="T16" fmla="*/ 0 60000 65536"/>
                <a:gd name="T17" fmla="*/ 0 60000 65536"/>
                <a:gd name="T18" fmla="*/ 0 60000 65536"/>
                <a:gd name="T19" fmla="*/ 0 60000 65536"/>
                <a:gd name="T20" fmla="*/ 0 60000 65536"/>
                <a:gd name="T21" fmla="*/ 0 w 5769"/>
                <a:gd name="T22" fmla="*/ 0 h 3858"/>
                <a:gd name="T23" fmla="*/ 5769 w 5769"/>
                <a:gd name="T24" fmla="*/ 3858 h 38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9" h="3858">
                  <a:moveTo>
                    <a:pt x="0" y="3026"/>
                  </a:moveTo>
                  <a:cubicBezTo>
                    <a:pt x="70" y="3092"/>
                    <a:pt x="640" y="3748"/>
                    <a:pt x="1984" y="3803"/>
                  </a:cubicBezTo>
                  <a:cubicBezTo>
                    <a:pt x="3328" y="3858"/>
                    <a:pt x="5396" y="2688"/>
                    <a:pt x="5769" y="2377"/>
                  </a:cubicBezTo>
                  <a:lnTo>
                    <a:pt x="5769" y="0"/>
                  </a:lnTo>
                  <a:lnTo>
                    <a:pt x="18" y="0"/>
                  </a:lnTo>
                  <a:lnTo>
                    <a:pt x="9" y="10"/>
                  </a:lnTo>
                  <a:lnTo>
                    <a:pt x="0" y="30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10800000"/>
            <a:lstStyle/>
            <a:p>
              <a:pPr>
                <a:defRPr/>
              </a:pPr>
              <a:endParaRPr lang="tr-TR" sz="1350" dirty="0">
                <a:solidFill>
                  <a:prstClr val="black"/>
                </a:solidFill>
                <a:latin typeface="Arial" charset="0"/>
              </a:endParaRPr>
            </a:p>
          </p:txBody>
        </p:sp>
        <p:sp>
          <p:nvSpPr>
            <p:cNvPr id="5" name="Freeform 10"/>
            <p:cNvSpPr>
              <a:spLocks/>
            </p:cNvSpPr>
            <p:nvPr userDrawn="1"/>
          </p:nvSpPr>
          <p:spPr bwMode="white">
            <a:xfrm>
              <a:off x="12" y="0"/>
              <a:ext cx="5769" cy="3858"/>
            </a:xfrm>
            <a:custGeom>
              <a:avLst/>
              <a:gdLst>
                <a:gd name="T0" fmla="*/ 0 w 5769"/>
                <a:gd name="T1" fmla="*/ 3026 h 3858"/>
                <a:gd name="T2" fmla="*/ 1984 w 5769"/>
                <a:gd name="T3" fmla="*/ 3803 h 3858"/>
                <a:gd name="T4" fmla="*/ 5769 w 5769"/>
                <a:gd name="T5" fmla="*/ 2377 h 3858"/>
                <a:gd name="T6" fmla="*/ 5769 w 5769"/>
                <a:gd name="T7" fmla="*/ 0 h 3858"/>
                <a:gd name="T8" fmla="*/ 18 w 5769"/>
                <a:gd name="T9" fmla="*/ 0 h 3858"/>
                <a:gd name="T10" fmla="*/ 9 w 5769"/>
                <a:gd name="T11" fmla="*/ 10 h 3858"/>
                <a:gd name="T12" fmla="*/ 0 w 5769"/>
                <a:gd name="T13" fmla="*/ 3026 h 3858"/>
                <a:gd name="T14" fmla="*/ 0 60000 65536"/>
                <a:gd name="T15" fmla="*/ 0 60000 65536"/>
                <a:gd name="T16" fmla="*/ 0 60000 65536"/>
                <a:gd name="T17" fmla="*/ 0 60000 65536"/>
                <a:gd name="T18" fmla="*/ 0 60000 65536"/>
                <a:gd name="T19" fmla="*/ 0 60000 65536"/>
                <a:gd name="T20" fmla="*/ 0 60000 65536"/>
                <a:gd name="T21" fmla="*/ 0 w 5769"/>
                <a:gd name="T22" fmla="*/ 0 h 3858"/>
                <a:gd name="T23" fmla="*/ 5769 w 5769"/>
                <a:gd name="T24" fmla="*/ 3858 h 385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69" h="3858">
                  <a:moveTo>
                    <a:pt x="0" y="3026"/>
                  </a:moveTo>
                  <a:cubicBezTo>
                    <a:pt x="70" y="3092"/>
                    <a:pt x="640" y="3748"/>
                    <a:pt x="1984" y="3803"/>
                  </a:cubicBezTo>
                  <a:cubicBezTo>
                    <a:pt x="3328" y="3858"/>
                    <a:pt x="5396" y="2688"/>
                    <a:pt x="5769" y="2377"/>
                  </a:cubicBezTo>
                  <a:lnTo>
                    <a:pt x="5769" y="0"/>
                  </a:lnTo>
                  <a:lnTo>
                    <a:pt x="18" y="0"/>
                  </a:lnTo>
                  <a:lnTo>
                    <a:pt x="9" y="10"/>
                  </a:lnTo>
                  <a:lnTo>
                    <a:pt x="0" y="3026"/>
                  </a:lnTo>
                  <a:close/>
                </a:path>
              </a:pathLst>
            </a:custGeom>
            <a:solidFill>
              <a:srgbClr val="FFFFFF">
                <a:alpha val="43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a:lstStyle/>
            <a:p>
              <a:pPr>
                <a:defRPr/>
              </a:pPr>
              <a:endParaRPr lang="tr-TR" sz="1350" dirty="0">
                <a:solidFill>
                  <a:prstClr val="black"/>
                </a:solidFill>
                <a:latin typeface="Arial" charset="0"/>
              </a:endParaRPr>
            </a:p>
          </p:txBody>
        </p:sp>
      </p:grpSp>
      <p:pic>
        <p:nvPicPr>
          <p:cNvPr id="6" name="Picture 16" descr="logo25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951" y="188913"/>
            <a:ext cx="1439863"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1737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sv-SE" smtClean="0">
                <a:solidFill>
                  <a:srgbClr val="000000"/>
                </a:solidFill>
              </a:rPr>
              <a:t>Şubat 2016                                                  Ekonomi Bakanlığı</a:t>
            </a: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4612589-337C-42D3-92FD-293A062882FD}"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287552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sv-SE" smtClean="0">
                <a:solidFill>
                  <a:srgbClr val="000000"/>
                </a:solidFill>
              </a:rPr>
              <a:t>Şubat 2016                                                  Ekonomi Bakanlığı</a:t>
            </a: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92BB771-E5BC-46E4-ADD7-43A0EEA99BBD}"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1825334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sv-SE" smtClean="0">
                <a:solidFill>
                  <a:srgbClr val="000000"/>
                </a:solidFill>
              </a:rPr>
              <a:t>Şubat 2016                                                  Ekonomi Bakanlığı</a:t>
            </a: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1FFC14A-CF9F-450A-9EF0-F7D59253D3BC}"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1377353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sv-SE" smtClean="0">
                <a:solidFill>
                  <a:srgbClr val="000000"/>
                </a:solidFill>
              </a:rPr>
              <a:t>Şubat 2016                                                  Ekonomi Bakanlığı</a:t>
            </a: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3A1D25D-C2A9-492F-BD78-55973C257453}"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4140307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sv-SE" smtClean="0">
                <a:solidFill>
                  <a:srgbClr val="000000"/>
                </a:solidFill>
              </a:rPr>
              <a:t>Şubat 2016                                                  Ekonomi Bakanlığı</a:t>
            </a: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C655F4-3225-4181-8351-846F516907A2}"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2493786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sv-SE" smtClean="0">
                <a:solidFill>
                  <a:srgbClr val="000000"/>
                </a:solidFill>
              </a:rPr>
              <a:t>Şubat 2016                                                  Ekonomi Bakanlığı</a:t>
            </a: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6CA3036-8DDF-4B82-8AD8-ABC21776DE7B}"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597231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D9E0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Click to edit Master title style</a:t>
            </a:r>
          </a:p>
        </p:txBody>
      </p:sp>
      <p:sp>
        <p:nvSpPr>
          <p:cNvPr id="1027" name="Rectangle 3"/>
          <p:cNvSpPr>
            <a:spLocks noGrp="1" noChangeArrowheads="1"/>
          </p:cNvSpPr>
          <p:nvPr>
            <p:ph type="body" idx="1"/>
          </p:nvPr>
        </p:nvSpPr>
        <p:spPr bwMode="auto">
          <a:xfrm>
            <a:off x="457200" y="1600206"/>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fontAlgn="base">
              <a:spcBef>
                <a:spcPct val="0"/>
              </a:spcBef>
              <a:spcAft>
                <a:spcPct val="0"/>
              </a:spcAft>
              <a:defRPr/>
            </a:pPr>
            <a:endParaRPr lang="tr-T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fontAlgn="base">
              <a:spcBef>
                <a:spcPct val="0"/>
              </a:spcBef>
              <a:spcAft>
                <a:spcPct val="0"/>
              </a:spcAft>
              <a:defRPr/>
            </a:pPr>
            <a:r>
              <a:rPr lang="sv-SE" smtClean="0">
                <a:solidFill>
                  <a:srgbClr val="000000"/>
                </a:solidFill>
              </a:rPr>
              <a:t>Şubat 2016                                                  Ekonomi Bakanlığı</a:t>
            </a:r>
            <a:endParaRPr lang="tr-TR">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fontAlgn="base">
              <a:spcBef>
                <a:spcPct val="0"/>
              </a:spcBef>
              <a:spcAft>
                <a:spcPct val="0"/>
              </a:spcAft>
              <a:defRPr/>
            </a:pPr>
            <a:fld id="{FEC69FEC-D045-461A-B1CA-E52F19929EFC}" type="slidenum">
              <a:rPr lang="tr-TR">
                <a:solidFill>
                  <a:srgbClr val="000000"/>
                </a:solidFill>
              </a:rPr>
              <a:pPr fontAlgn="base">
                <a:spcBef>
                  <a:spcPct val="0"/>
                </a:spcBef>
                <a:spcAft>
                  <a:spcPct val="0"/>
                </a:spcAft>
                <a:defRPr/>
              </a:pPr>
              <a:t>‹#›</a:t>
            </a:fld>
            <a:endParaRPr lang="tr-TR">
              <a:solidFill>
                <a:srgbClr val="000000"/>
              </a:solidFill>
            </a:endParaRPr>
          </a:p>
        </p:txBody>
      </p:sp>
      <p:pic>
        <p:nvPicPr>
          <p:cNvPr id="1031" name="Picture 7" descr="arka"/>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2105737"/>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4" name="1 Başlık Yer Tutucusu"/>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8195" name="2 Metin Yer Tutucusu"/>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rgbClr val="494949">
                    <a:tint val="75000"/>
                  </a:srgbClr>
                </a:solidFill>
                <a:latin typeface="+mn-lt"/>
                <a:cs typeface="+mn-cs"/>
              </a:defRPr>
            </a:lvl1pPr>
          </a:lstStyle>
          <a:p>
            <a:pPr>
              <a:defRPr/>
            </a:pPr>
            <a:r>
              <a:rPr lang="sv-SE" smtClean="0"/>
              <a:t>Ekonomi Bakanlığı</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494949">
                    <a:tint val="75000"/>
                  </a:srgbClr>
                </a:solidFill>
                <a:latin typeface="+mn-lt"/>
                <a:cs typeface="+mn-cs"/>
              </a:defRPr>
            </a:lvl1pPr>
          </a:lstStyle>
          <a:p>
            <a:pPr>
              <a:defRPr/>
            </a:pPr>
            <a:fld id="{147A7EB8-56A7-4F5C-8139-64262BF4F6A3}" type="slidenum">
              <a:rPr lang="tr-TR"/>
              <a:pPr>
                <a:defRPr/>
              </a:pPr>
              <a:t>‹#›</a:t>
            </a:fld>
            <a:endParaRPr lang="tr-TR"/>
          </a:p>
        </p:txBody>
      </p:sp>
    </p:spTree>
    <p:extLst>
      <p:ext uri="{BB962C8B-B14F-4D97-AF65-F5344CB8AC3E}">
        <p14:creationId xmlns:p14="http://schemas.microsoft.com/office/powerpoint/2010/main" val="2818504855"/>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 id="2147483813" r:id="rId12"/>
    <p:sldLayoutId id="2147483814" r:id="rId13"/>
    <p:sldLayoutId id="2147483815" r:id="rId14"/>
    <p:sldLayoutId id="2147483816" r:id="rId15"/>
    <p:sldLayoutId id="2147483817" r:id="rId16"/>
    <p:sldLayoutId id="2147483818" r:id="rId17"/>
    <p:sldLayoutId id="2147483819" r:id="rId18"/>
    <p:sldLayoutId id="2147483820" r:id="rId19"/>
  </p:sldLayoutIdLst>
  <p:transition spd="med">
    <p:fade/>
  </p:transition>
  <p:timing>
    <p:tnLst>
      <p:par>
        <p:cTn id="1" dur="indefinite" restart="never" nodeType="tmRoot"/>
      </p:par>
    </p:tnLst>
  </p:timing>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1.jpeg"/><Relationship Id="rId4" Type="http://schemas.openxmlformats.org/officeDocument/2006/relationships/image" Target="../media/image10.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jpg"/><Relationship Id="rId7"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11.jpeg"/><Relationship Id="rId4" Type="http://schemas.openxmlformats.org/officeDocument/2006/relationships/image" Target="../media/image16.png"/><Relationship Id="rId9" Type="http://schemas.openxmlformats.org/officeDocument/2006/relationships/image" Target="../media/image2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13.xml"/><Relationship Id="rId5" Type="http://schemas.openxmlformats.org/officeDocument/2006/relationships/image" Target="../media/image11.jpe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4 Dikdörtgen"/>
          <p:cNvSpPr/>
          <p:nvPr/>
        </p:nvSpPr>
        <p:spPr>
          <a:xfrm>
            <a:off x="899592" y="3429000"/>
            <a:ext cx="7344816" cy="1938992"/>
          </a:xfrm>
          <a:prstGeom prst="rect">
            <a:avLst/>
          </a:prstGeom>
          <a:solidFill>
            <a:schemeClr val="tx2"/>
          </a:solidFill>
          <a:effectLst>
            <a:reflection blurRad="6350" stA="50000" endA="300" endPos="38500" dist="50800" dir="5400000" sy="-100000" algn="bl" rotWithShape="0"/>
          </a:effectLst>
        </p:spPr>
        <p:txBody>
          <a:bodyPr>
            <a:spAutoFit/>
          </a:bodyPr>
          <a:lstStyle/>
          <a:p>
            <a:pPr algn="ctr" eaLnBrk="1" hangingPunct="1">
              <a:defRPr/>
            </a:pPr>
            <a:endParaRPr lang="tr-TR" sz="2400" b="1" dirty="0">
              <a:solidFill>
                <a:srgbClr val="FFFFFF"/>
              </a:solidFill>
              <a:ea typeface="+mn-ea"/>
              <a:cs typeface="Arial" charset="0"/>
            </a:endParaRPr>
          </a:p>
          <a:p>
            <a:pPr algn="ctr" eaLnBrk="1" hangingPunct="1">
              <a:defRPr/>
            </a:pPr>
            <a:r>
              <a:rPr lang="tr-TR" sz="3200" b="1" dirty="0" smtClean="0">
                <a:solidFill>
                  <a:srgbClr val="FFFFFF"/>
                </a:solidFill>
                <a:effectLst>
                  <a:outerShdw blurRad="38100" dist="38100" dir="2700000" algn="tl">
                    <a:srgbClr val="000000">
                      <a:alpha val="43137"/>
                    </a:srgbClr>
                  </a:outerShdw>
                </a:effectLst>
                <a:ea typeface="+mn-ea"/>
                <a:cs typeface="Arial" charset="0"/>
              </a:rPr>
              <a:t>Markalaşma ve Ar-Ge Destekleri Dairesi Başkanlığı Tarafından Verilen Destekler</a:t>
            </a:r>
            <a:endParaRPr lang="tr-TR" sz="3200" b="1" dirty="0">
              <a:solidFill>
                <a:srgbClr val="FFFFFF"/>
              </a:solidFill>
              <a:effectLst>
                <a:outerShdw blurRad="38100" dist="38100" dir="2700000" algn="tl">
                  <a:srgbClr val="000000">
                    <a:alpha val="43137"/>
                  </a:srgbClr>
                </a:outerShdw>
              </a:effectLst>
              <a:ea typeface="+mn-ea"/>
              <a:cs typeface="Arial" charset="0"/>
            </a:endParaRPr>
          </a:p>
          <a:p>
            <a:pPr algn="ctr" eaLnBrk="1" hangingPunct="1">
              <a:defRPr/>
            </a:pPr>
            <a:endParaRPr lang="tr-TR" sz="3200" dirty="0">
              <a:solidFill>
                <a:srgbClr val="000000"/>
              </a:solidFill>
              <a:latin typeface="Arial" pitchFamily="34" charset="0"/>
              <a:ea typeface="+mn-ea"/>
              <a:cs typeface="Arial" panose="020B0604020202020204" pitchFamily="34" charset="0"/>
            </a:endParaRPr>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8157" y="1343801"/>
            <a:ext cx="2687686" cy="2013191"/>
          </a:xfrm>
          <a:prstGeom prst="rect">
            <a:avLst/>
          </a:prstGeom>
          <a:ln>
            <a:noFill/>
          </a:ln>
          <a:effectLst>
            <a:softEdge rad="112500"/>
          </a:effectLst>
          <a:extLst/>
        </p:spPr>
      </p:pic>
      <p:pic>
        <p:nvPicPr>
          <p:cNvPr id="4" name="Resim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1320549"/>
            <a:ext cx="1109261" cy="731564"/>
          </a:xfrm>
          <a:prstGeom prst="rect">
            <a:avLst/>
          </a:prstGeom>
        </p:spPr>
      </p:pic>
      <p:pic>
        <p:nvPicPr>
          <p:cNvPr id="5" name="Picture 91" descr="TQ_logo_dikdörtgen"/>
          <p:cNvPicPr>
            <a:picLocks noChangeAspect="1" noChangeArrowheads="1"/>
          </p:cNvPicPr>
          <p:nvPr/>
        </p:nvPicPr>
        <p:blipFill>
          <a:blip r:embed="rId5"/>
          <a:srcRect/>
          <a:stretch>
            <a:fillRect/>
          </a:stretch>
        </p:blipFill>
        <p:spPr bwMode="auto">
          <a:xfrm>
            <a:off x="7236296" y="1343801"/>
            <a:ext cx="1386716" cy="648742"/>
          </a:xfrm>
          <a:prstGeom prst="rect">
            <a:avLst/>
          </a:prstGeom>
          <a:noFill/>
          <a:ln w="9525">
            <a:solidFill>
              <a:schemeClr val="accent5"/>
            </a:solidFill>
            <a:miter lim="800000"/>
            <a:headEnd/>
            <a:tailEnd/>
          </a:ln>
        </p:spPr>
      </p:pic>
    </p:spTree>
    <p:extLst>
      <p:ext uri="{BB962C8B-B14F-4D97-AF65-F5344CB8AC3E}">
        <p14:creationId xmlns:p14="http://schemas.microsoft.com/office/powerpoint/2010/main" val="3355309790"/>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1116013" y="334963"/>
            <a:ext cx="8027987" cy="393700"/>
          </a:xfrm>
        </p:spPr>
        <p:txBody>
          <a:bodyPr>
            <a:normAutofit fontScale="90000"/>
          </a:bodyPr>
          <a:lstStyle/>
          <a:p>
            <a:pPr>
              <a:defRPr/>
            </a:pPr>
            <a:r>
              <a:rPr lang="tr-TR" sz="2800" dirty="0" smtClean="0">
                <a:effectLst>
                  <a:outerShdw blurRad="38100" dist="38100" dir="2700000" algn="tl">
                    <a:srgbClr val="000000"/>
                  </a:outerShdw>
                </a:effectLst>
              </a:rPr>
              <a:t>TASARIM </a:t>
            </a:r>
            <a:r>
              <a:rPr lang="tr-TR" sz="2800" dirty="0">
                <a:effectLst>
                  <a:outerShdw blurRad="38100" dist="38100" dir="2700000" algn="tl">
                    <a:srgbClr val="000000"/>
                  </a:outerShdw>
                </a:effectLst>
              </a:rPr>
              <a:t>VE </a:t>
            </a:r>
            <a:r>
              <a:rPr lang="tr-TR" sz="2800" dirty="0" smtClean="0">
                <a:effectLst>
                  <a:outerShdw blurRad="38100" dist="38100" dir="2700000" algn="tl">
                    <a:srgbClr val="000000"/>
                  </a:outerShdw>
                </a:effectLst>
              </a:rPr>
              <a:t>ÜRÜN GELİŞTİRME PROJELERİ DESTEĞİ</a:t>
            </a:r>
            <a:endParaRPr lang="tr-TR" sz="2800" dirty="0"/>
          </a:p>
        </p:txBody>
      </p:sp>
      <p:sp>
        <p:nvSpPr>
          <p:cNvPr id="25" name="Dikdörtgen 24"/>
          <p:cNvSpPr/>
          <p:nvPr/>
        </p:nvSpPr>
        <p:spPr bwMode="auto">
          <a:xfrm>
            <a:off x="517525" y="879475"/>
            <a:ext cx="2619375" cy="288925"/>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tr-TR" sz="2000" dirty="0">
                <a:solidFill>
                  <a:prstClr val="white"/>
                </a:solidFill>
              </a:rPr>
              <a:t>Değerlendirme Süreci</a:t>
            </a:r>
          </a:p>
        </p:txBody>
      </p:sp>
      <p:sp>
        <p:nvSpPr>
          <p:cNvPr id="26" name="Dikdörtgen 25"/>
          <p:cNvSpPr/>
          <p:nvPr/>
        </p:nvSpPr>
        <p:spPr>
          <a:xfrm>
            <a:off x="3727450" y="893763"/>
            <a:ext cx="2806700" cy="25558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tr-TR" sz="2000" dirty="0">
                <a:solidFill>
                  <a:prstClr val="white"/>
                </a:solidFill>
              </a:rPr>
              <a:t>Destek Süreci</a:t>
            </a:r>
          </a:p>
        </p:txBody>
      </p:sp>
      <p:grpSp>
        <p:nvGrpSpPr>
          <p:cNvPr id="203781" name="Grup 6"/>
          <p:cNvGrpSpPr>
            <a:grpSpLocks/>
          </p:cNvGrpSpPr>
          <p:nvPr/>
        </p:nvGrpSpPr>
        <p:grpSpPr bwMode="auto">
          <a:xfrm>
            <a:off x="6875463" y="814388"/>
            <a:ext cx="2190750" cy="4859337"/>
            <a:chOff x="6876251" y="815337"/>
            <a:chExt cx="2189183" cy="4858279"/>
          </a:xfrm>
        </p:grpSpPr>
        <p:cxnSp>
          <p:nvCxnSpPr>
            <p:cNvPr id="28" name="Düz Bağlayıcı 27"/>
            <p:cNvCxnSpPr/>
            <p:nvPr/>
          </p:nvCxnSpPr>
          <p:spPr>
            <a:xfrm>
              <a:off x="6876251" y="815337"/>
              <a:ext cx="0" cy="4858279"/>
            </a:xfrm>
            <a:prstGeom prst="line">
              <a:avLst/>
            </a:prstGeom>
            <a:ln w="38100">
              <a:solidFill>
                <a:srgbClr val="C0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Dikdörtgen 28"/>
            <p:cNvSpPr/>
            <p:nvPr/>
          </p:nvSpPr>
          <p:spPr>
            <a:xfrm>
              <a:off x="7084064" y="883584"/>
              <a:ext cx="1916328" cy="547569"/>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tr-TR" sz="2000" dirty="0">
                  <a:solidFill>
                    <a:prstClr val="white"/>
                  </a:solidFill>
                </a:rPr>
                <a:t>İzleme ve Ölçümleme</a:t>
              </a:r>
            </a:p>
          </p:txBody>
        </p:sp>
        <p:sp>
          <p:nvSpPr>
            <p:cNvPr id="30" name="Akış Çizelgesi: Manyetik Disk 29"/>
            <p:cNvSpPr/>
            <p:nvPr/>
          </p:nvSpPr>
          <p:spPr>
            <a:xfrm>
              <a:off x="7084064" y="1573997"/>
              <a:ext cx="1970265" cy="3118758"/>
            </a:xfrm>
            <a:prstGeom prst="flowChartMagneticDisk">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tr-TR" sz="2000" b="1" dirty="0">
                  <a:solidFill>
                    <a:prstClr val="black"/>
                  </a:solidFill>
                </a:rPr>
                <a:t>Proje Aşamalarının ve Çıktılarının Ölçümlenmesi ve Raporlanması</a:t>
              </a:r>
            </a:p>
          </p:txBody>
        </p:sp>
        <p:sp>
          <p:nvSpPr>
            <p:cNvPr id="31" name="Dikdörtgen 30"/>
            <p:cNvSpPr/>
            <p:nvPr/>
          </p:nvSpPr>
          <p:spPr>
            <a:xfrm>
              <a:off x="7084064" y="4835598"/>
              <a:ext cx="1981370" cy="83801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tr-TR" sz="2000" dirty="0">
                  <a:solidFill>
                    <a:prstClr val="white"/>
                  </a:solidFill>
                </a:rPr>
                <a:t>Bakanlık</a:t>
              </a:r>
            </a:p>
          </p:txBody>
        </p:sp>
      </p:grpSp>
      <p:grpSp>
        <p:nvGrpSpPr>
          <p:cNvPr id="203782" name="Grup 5"/>
          <p:cNvGrpSpPr>
            <a:grpSpLocks/>
          </p:cNvGrpSpPr>
          <p:nvPr/>
        </p:nvGrpSpPr>
        <p:grpSpPr bwMode="auto">
          <a:xfrm>
            <a:off x="3419475" y="815975"/>
            <a:ext cx="3305175" cy="4857750"/>
            <a:chOff x="3419991" y="815758"/>
            <a:chExt cx="3304581" cy="4857686"/>
          </a:xfrm>
        </p:grpSpPr>
        <p:cxnSp>
          <p:nvCxnSpPr>
            <p:cNvPr id="33" name="Düz Bağlayıcı 32"/>
            <p:cNvCxnSpPr/>
            <p:nvPr/>
          </p:nvCxnSpPr>
          <p:spPr>
            <a:xfrm>
              <a:off x="3419991" y="815758"/>
              <a:ext cx="0" cy="4857686"/>
            </a:xfrm>
            <a:prstGeom prst="line">
              <a:avLst/>
            </a:prstGeom>
            <a:ln w="38100">
              <a:solidFill>
                <a:srgbClr val="C0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Yuvarlatılmış Dikdörtgen 33"/>
            <p:cNvSpPr/>
            <p:nvPr/>
          </p:nvSpPr>
          <p:spPr>
            <a:xfrm>
              <a:off x="3899330" y="1355501"/>
              <a:ext cx="2825242" cy="3873449"/>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tr-TR" sz="1400" b="1" dirty="0">
                  <a:solidFill>
                    <a:prstClr val="black"/>
                  </a:solidFill>
                </a:rPr>
                <a:t>a)İstihdam edilen tasarımcı/modelist/ mühendisin brüt maaşları toplam en fazla </a:t>
              </a:r>
              <a:r>
                <a:rPr lang="tr-TR" sz="1400" b="1" dirty="0" smtClean="0">
                  <a:solidFill>
                    <a:prstClr val="black"/>
                  </a:solidFill>
                </a:rPr>
                <a:t>1.000.000 </a:t>
              </a:r>
              <a:r>
                <a:rPr lang="tr-TR" sz="1400" b="1" dirty="0">
                  <a:solidFill>
                    <a:prstClr val="black"/>
                  </a:solidFill>
                </a:rPr>
                <a:t>$</a:t>
              </a:r>
            </a:p>
            <a:p>
              <a:pPr eaLnBrk="1" hangingPunct="1">
                <a:defRPr/>
              </a:pPr>
              <a:endParaRPr lang="tr-TR" sz="1400" b="1" dirty="0">
                <a:solidFill>
                  <a:prstClr val="black"/>
                </a:solidFill>
              </a:endParaRPr>
            </a:p>
            <a:p>
              <a:pPr eaLnBrk="1" hangingPunct="1">
                <a:defRPr/>
              </a:pPr>
              <a:r>
                <a:rPr lang="tr-TR" sz="1400" b="1" dirty="0">
                  <a:solidFill>
                    <a:prstClr val="black"/>
                  </a:solidFill>
                </a:rPr>
                <a:t>b)Teçhizat, malzeme ve yazılım giderleri toplam en fazla </a:t>
              </a:r>
              <a:r>
                <a:rPr lang="tr-TR" sz="1400" b="1" dirty="0" smtClean="0">
                  <a:solidFill>
                    <a:prstClr val="black"/>
                  </a:solidFill>
                </a:rPr>
                <a:t>250.000 </a:t>
              </a:r>
              <a:r>
                <a:rPr lang="tr-TR" sz="1400" b="1" dirty="0">
                  <a:solidFill>
                    <a:prstClr val="black"/>
                  </a:solidFill>
                </a:rPr>
                <a:t>$</a:t>
              </a:r>
            </a:p>
            <a:p>
              <a:pPr eaLnBrk="1" hangingPunct="1">
                <a:defRPr/>
              </a:pPr>
              <a:endParaRPr lang="tr-TR" sz="1400" b="1" dirty="0">
                <a:solidFill>
                  <a:prstClr val="black"/>
                </a:solidFill>
              </a:endParaRPr>
            </a:p>
            <a:p>
              <a:pPr eaLnBrk="1" hangingPunct="1">
                <a:defRPr/>
              </a:pPr>
              <a:r>
                <a:rPr lang="tr-TR" sz="1400" b="1" dirty="0">
                  <a:solidFill>
                    <a:prstClr val="black"/>
                  </a:solidFill>
                </a:rPr>
                <a:t>c)Seyahat ve web sitesi üyeliği giderleri toplam en fazla </a:t>
              </a:r>
              <a:r>
                <a:rPr lang="tr-TR" sz="1400" b="1" dirty="0" smtClean="0">
                  <a:solidFill>
                    <a:prstClr val="black"/>
                  </a:solidFill>
                </a:rPr>
                <a:t>150.000</a:t>
              </a:r>
              <a:r>
                <a:rPr lang="tr-TR" sz="1400" b="1" dirty="0">
                  <a:solidFill>
                    <a:prstClr val="black"/>
                  </a:solidFill>
                </a:rPr>
                <a:t>$</a:t>
              </a:r>
            </a:p>
            <a:p>
              <a:pPr eaLnBrk="1" hangingPunct="1">
                <a:defRPr/>
              </a:pPr>
              <a:endParaRPr lang="tr-TR" sz="1400" b="1" dirty="0">
                <a:solidFill>
                  <a:prstClr val="black"/>
                </a:solidFill>
              </a:endParaRPr>
            </a:p>
            <a:p>
              <a:pPr marL="285750" indent="-285750" eaLnBrk="1" hangingPunct="1">
                <a:buFont typeface="Wingdings" panose="05000000000000000000" pitchFamily="2" charset="2"/>
                <a:buChar char="Ø"/>
                <a:defRPr/>
              </a:pPr>
              <a:r>
                <a:rPr lang="tr-TR" sz="1400" b="1" dirty="0">
                  <a:solidFill>
                    <a:prstClr val="black"/>
                  </a:solidFill>
                </a:rPr>
                <a:t>projeleri bazında % 50 oranında, </a:t>
              </a:r>
              <a:r>
                <a:rPr lang="tr-TR" sz="1400" b="1" dirty="0" smtClean="0">
                  <a:solidFill>
                    <a:prstClr val="black"/>
                  </a:solidFill>
                </a:rPr>
                <a:t> </a:t>
              </a:r>
              <a:endParaRPr lang="tr-TR" sz="1400" b="1" dirty="0">
                <a:solidFill>
                  <a:prstClr val="black"/>
                </a:solidFill>
              </a:endParaRPr>
            </a:p>
            <a:p>
              <a:pPr marL="285750" indent="-285750" eaLnBrk="1" hangingPunct="1">
                <a:buFont typeface="Wingdings" panose="05000000000000000000" pitchFamily="2" charset="2"/>
                <a:buChar char="Ø"/>
                <a:defRPr/>
              </a:pPr>
              <a:r>
                <a:rPr lang="tr-TR" sz="1400" b="1" dirty="0">
                  <a:solidFill>
                    <a:prstClr val="black"/>
                  </a:solidFill>
                </a:rPr>
                <a:t>proje süresi en fazla 3 yıl</a:t>
              </a:r>
              <a:r>
                <a:rPr lang="tr-TR" sz="1600" b="1" dirty="0">
                  <a:solidFill>
                    <a:prstClr val="black"/>
                  </a:solidFill>
                </a:rPr>
                <a:t> </a:t>
              </a:r>
            </a:p>
          </p:txBody>
        </p:sp>
        <p:sp>
          <p:nvSpPr>
            <p:cNvPr id="35" name="Dikdörtgen 34"/>
            <p:cNvSpPr/>
            <p:nvPr/>
          </p:nvSpPr>
          <p:spPr>
            <a:xfrm>
              <a:off x="3681882" y="5336898"/>
              <a:ext cx="2941108" cy="276221"/>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tr-TR" sz="2000" dirty="0">
                  <a:solidFill>
                    <a:prstClr val="white"/>
                  </a:solidFill>
                </a:rPr>
                <a:t>İhracatçı Birlikleri</a:t>
              </a:r>
            </a:p>
          </p:txBody>
        </p:sp>
      </p:grpSp>
      <p:sp>
        <p:nvSpPr>
          <p:cNvPr id="36" name="Sağ Ok Belirtme Çizgisi 35"/>
          <p:cNvSpPr/>
          <p:nvPr/>
        </p:nvSpPr>
        <p:spPr bwMode="auto">
          <a:xfrm>
            <a:off x="1778000" y="1395413"/>
            <a:ext cx="2122488" cy="3370262"/>
          </a:xfrm>
          <a:prstGeom prst="rightArrowCallout">
            <a:avLst>
              <a:gd name="adj1" fmla="val 7659"/>
              <a:gd name="adj2" fmla="val 8815"/>
              <a:gd name="adj3" fmla="val 25000"/>
              <a:gd name="adj4" fmla="val 6497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b="1" dirty="0">
              <a:solidFill>
                <a:prstClr val="black"/>
              </a:solidFill>
            </a:endParaRPr>
          </a:p>
          <a:p>
            <a:pPr algn="ctr" eaLnBrk="1" hangingPunct="1">
              <a:defRPr/>
            </a:pPr>
            <a:endParaRPr lang="tr-TR" sz="2000" b="1" dirty="0">
              <a:solidFill>
                <a:prstClr val="black"/>
              </a:solidFill>
            </a:endParaRPr>
          </a:p>
          <a:p>
            <a:pPr algn="ctr" eaLnBrk="1" hangingPunct="1">
              <a:defRPr/>
            </a:pPr>
            <a:r>
              <a:rPr lang="tr-TR" sz="2000" b="1" dirty="0">
                <a:solidFill>
                  <a:prstClr val="black"/>
                </a:solidFill>
              </a:rPr>
              <a:t>Ön İnceleme</a:t>
            </a:r>
          </a:p>
          <a:p>
            <a:pPr algn="ctr" eaLnBrk="1" hangingPunct="1">
              <a:defRPr/>
            </a:pPr>
            <a:endParaRPr lang="tr-TR" sz="2000" b="1" dirty="0">
              <a:solidFill>
                <a:prstClr val="black"/>
              </a:solidFill>
            </a:endParaRPr>
          </a:p>
          <a:p>
            <a:pPr algn="ctr" eaLnBrk="1" hangingPunct="1">
              <a:defRPr/>
            </a:pPr>
            <a:endParaRPr lang="tr-TR" sz="2000" b="1" dirty="0">
              <a:solidFill>
                <a:prstClr val="black"/>
              </a:solidFill>
            </a:endParaRPr>
          </a:p>
          <a:p>
            <a:pPr algn="ctr" eaLnBrk="1" hangingPunct="1">
              <a:defRPr/>
            </a:pPr>
            <a:r>
              <a:rPr lang="tr-TR" sz="2000" b="1" dirty="0">
                <a:solidFill>
                  <a:prstClr val="black"/>
                </a:solidFill>
              </a:rPr>
              <a:t>Tasarım Destek Komitesine Sunum</a:t>
            </a:r>
          </a:p>
        </p:txBody>
      </p:sp>
      <p:sp>
        <p:nvSpPr>
          <p:cNvPr id="37" name="Oval 36"/>
          <p:cNvSpPr/>
          <p:nvPr/>
        </p:nvSpPr>
        <p:spPr bwMode="auto">
          <a:xfrm>
            <a:off x="2298700" y="1646238"/>
            <a:ext cx="374650" cy="33972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tr-TR" b="1" dirty="0">
                <a:solidFill>
                  <a:prstClr val="black"/>
                </a:solidFill>
              </a:rPr>
              <a:t>1</a:t>
            </a:r>
          </a:p>
        </p:txBody>
      </p:sp>
      <p:sp>
        <p:nvSpPr>
          <p:cNvPr id="38" name="Oval 37"/>
          <p:cNvSpPr/>
          <p:nvPr/>
        </p:nvSpPr>
        <p:spPr bwMode="auto">
          <a:xfrm>
            <a:off x="2298700" y="3035300"/>
            <a:ext cx="374650" cy="34131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tr-TR" b="1" dirty="0">
                <a:solidFill>
                  <a:prstClr val="black"/>
                </a:solidFill>
              </a:rPr>
              <a:t>2</a:t>
            </a:r>
          </a:p>
        </p:txBody>
      </p:sp>
      <p:sp>
        <p:nvSpPr>
          <p:cNvPr id="39" name="Oval 38"/>
          <p:cNvSpPr/>
          <p:nvPr/>
        </p:nvSpPr>
        <p:spPr bwMode="auto">
          <a:xfrm>
            <a:off x="77788" y="2224088"/>
            <a:ext cx="1582737" cy="150177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tr-TR" b="1" dirty="0">
                <a:solidFill>
                  <a:prstClr val="black"/>
                </a:solidFill>
              </a:rPr>
              <a:t>Bakanlığa Başvuru</a:t>
            </a:r>
          </a:p>
        </p:txBody>
      </p:sp>
      <p:sp>
        <p:nvSpPr>
          <p:cNvPr id="40" name="Beşgen 39"/>
          <p:cNvSpPr/>
          <p:nvPr/>
        </p:nvSpPr>
        <p:spPr bwMode="auto">
          <a:xfrm>
            <a:off x="365125" y="4840288"/>
            <a:ext cx="2919413" cy="773112"/>
          </a:xfrm>
          <a:prstGeom prst="homePlate">
            <a:avLst>
              <a:gd name="adj" fmla="val 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tr-TR" sz="2000" u="sng" dirty="0">
                <a:solidFill>
                  <a:prstClr val="white"/>
                </a:solidFill>
              </a:rPr>
              <a:t>Destek Kapsamına Alınma</a:t>
            </a:r>
          </a:p>
          <a:p>
            <a:pPr algn="ctr" eaLnBrk="1" hangingPunct="1">
              <a:defRPr/>
            </a:pPr>
            <a:r>
              <a:rPr lang="tr-TR" sz="1600" dirty="0">
                <a:solidFill>
                  <a:prstClr val="white"/>
                </a:solidFill>
              </a:rPr>
              <a:t>*Proje Süresi *İçerik *Bütçe *Hedefler *Çıktılar</a:t>
            </a:r>
          </a:p>
        </p:txBody>
      </p:sp>
      <p:sp>
        <p:nvSpPr>
          <p:cNvPr id="41" name="Oval 40"/>
          <p:cNvSpPr/>
          <p:nvPr/>
        </p:nvSpPr>
        <p:spPr>
          <a:xfrm>
            <a:off x="7881938" y="1997075"/>
            <a:ext cx="374650" cy="33972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tr-TR" b="1" dirty="0">
                <a:solidFill>
                  <a:prstClr val="black"/>
                </a:solidFill>
              </a:rPr>
              <a:t>3</a:t>
            </a:r>
          </a:p>
        </p:txBody>
      </p:sp>
      <p:sp>
        <p:nvSpPr>
          <p:cNvPr id="2" name="Slayt Numarası Yer Tutucusu 1"/>
          <p:cNvSpPr>
            <a:spLocks noGrp="1"/>
          </p:cNvSpPr>
          <p:nvPr>
            <p:ph type="sldNum" sz="quarter" idx="11"/>
          </p:nvPr>
        </p:nvSpPr>
        <p:spPr/>
        <p:txBody>
          <a:bodyPr/>
          <a:lstStyle/>
          <a:p>
            <a:pPr>
              <a:defRPr/>
            </a:pPr>
            <a:fld id="{247CE724-B852-4425-97F2-A7B0DFB90115}" type="slidenum">
              <a:rPr lang="en-US" smtClean="0"/>
              <a:pPr>
                <a:defRPr/>
              </a:pPr>
              <a:t>10</a:t>
            </a:fld>
            <a:endParaRPr lang="en-US"/>
          </a:p>
        </p:txBody>
      </p:sp>
      <p:sp>
        <p:nvSpPr>
          <p:cNvPr id="22" name="Altbilgi Yer Tutucusu 2"/>
          <p:cNvSpPr txBox="1">
            <a:spLocks/>
          </p:cNvSpPr>
          <p:nvPr/>
        </p:nvSpPr>
        <p:spPr>
          <a:xfrm>
            <a:off x="107950" y="6524625"/>
            <a:ext cx="80645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defRPr/>
            </a:pPr>
            <a:r>
              <a:rPr lang="sv-SE" dirty="0" smtClean="0"/>
              <a:t>Ekonomi Bakanlığı</a:t>
            </a:r>
            <a:r>
              <a:rPr lang="tr-TR" dirty="0" smtClean="0"/>
              <a:t> - İhracat Genel Müdürlüğü</a:t>
            </a:r>
            <a:endParaRPr lang="tr-TR" dirty="0"/>
          </a:p>
        </p:txBody>
      </p:sp>
    </p:spTree>
    <p:extLst>
      <p:ext uri="{BB962C8B-B14F-4D97-AF65-F5344CB8AC3E}">
        <p14:creationId xmlns:p14="http://schemas.microsoft.com/office/powerpoint/2010/main" val="2753516318"/>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06121" y="287860"/>
            <a:ext cx="7837879" cy="476844"/>
          </a:xfrm>
        </p:spPr>
        <p:txBody>
          <a:bodyPr>
            <a:noAutofit/>
          </a:bodyPr>
          <a:lstStyle/>
          <a:p>
            <a:r>
              <a:rPr lang="tr-TR" sz="3200" dirty="0" smtClean="0">
                <a:effectLst/>
              </a:rPr>
              <a:t>TASARIM DESTEĞİ - YENİLİKLER</a:t>
            </a:r>
            <a:endParaRPr lang="tr-TR" sz="3200" dirty="0">
              <a:effectLst/>
            </a:endParaRPr>
          </a:p>
        </p:txBody>
      </p:sp>
      <p:sp>
        <p:nvSpPr>
          <p:cNvPr id="4" name="Slayt Numarası Yer Tutucusu 3"/>
          <p:cNvSpPr>
            <a:spLocks noGrp="1"/>
          </p:cNvSpPr>
          <p:nvPr>
            <p:ph type="sldNum" sz="quarter" idx="11"/>
          </p:nvPr>
        </p:nvSpPr>
        <p:spPr/>
        <p:txBody>
          <a:bodyPr/>
          <a:lstStyle/>
          <a:p>
            <a:pPr>
              <a:defRPr/>
            </a:pPr>
            <a:fld id="{3C5A7D2A-A6CC-491E-9572-17D0D067E594}" type="slidenum">
              <a:rPr lang="en-US" altLang="tr-TR" smtClean="0"/>
              <a:pPr>
                <a:defRPr/>
              </a:pPr>
              <a:t>11</a:t>
            </a:fld>
            <a:endParaRPr lang="en-US" altLang="tr-TR"/>
          </a:p>
        </p:txBody>
      </p:sp>
      <p:sp>
        <p:nvSpPr>
          <p:cNvPr id="27" name="Metin kutusu 26"/>
          <p:cNvSpPr txBox="1"/>
          <p:nvPr/>
        </p:nvSpPr>
        <p:spPr>
          <a:xfrm>
            <a:off x="537004" y="1046341"/>
            <a:ext cx="7890073" cy="4893647"/>
          </a:xfrm>
          <a:prstGeom prst="rect">
            <a:avLst/>
          </a:prstGeom>
          <a:noFill/>
        </p:spPr>
        <p:txBody>
          <a:bodyPr wrap="square" rtlCol="0">
            <a:spAutoFit/>
          </a:bodyPr>
          <a:lstStyle/>
          <a:p>
            <a:pPr marL="342900" indent="-342900" algn="just">
              <a:buFont typeface="Arial" panose="020B0604020202020204" pitchFamily="34" charset="0"/>
              <a:buChar char="•"/>
            </a:pPr>
            <a:r>
              <a:rPr lang="tr-TR" sz="2400" dirty="0" smtClean="0">
                <a:solidFill>
                  <a:srgbClr val="000000"/>
                </a:solidFill>
                <a:latin typeface="Calibri" charset="0"/>
                <a:ea typeface="ＭＳ Ｐゴシック" charset="0"/>
                <a:cs typeface="Times New Roman" charset="0"/>
              </a:rPr>
              <a:t>İşbirliği </a:t>
            </a:r>
            <a:r>
              <a:rPr lang="tr-TR" sz="2400" dirty="0">
                <a:solidFill>
                  <a:srgbClr val="000000"/>
                </a:solidFill>
                <a:latin typeface="Calibri" charset="0"/>
                <a:ea typeface="ＭＳ Ｐゴシック" charset="0"/>
                <a:cs typeface="Times New Roman" charset="0"/>
              </a:rPr>
              <a:t>kuruluşları tarafından düzenlenen tasarım yarışmalarında dereceye girmek suretiyle yurtdışı eğitim ve yaşam gideri desteğinden </a:t>
            </a:r>
            <a:r>
              <a:rPr lang="tr-TR" sz="2400" b="1" dirty="0">
                <a:solidFill>
                  <a:srgbClr val="FF0000"/>
                </a:solidFill>
                <a:latin typeface="Calibri" charset="0"/>
                <a:ea typeface="ＭＳ Ｐゴシック" charset="0"/>
                <a:cs typeface="Times New Roman" charset="0"/>
              </a:rPr>
              <a:t>faydalandırılacak tasarımcı </a:t>
            </a:r>
            <a:r>
              <a:rPr lang="tr-TR" sz="2400" b="1" dirty="0" smtClean="0">
                <a:solidFill>
                  <a:srgbClr val="FF0000"/>
                </a:solidFill>
                <a:latin typeface="Calibri" charset="0"/>
                <a:ea typeface="ＭＳ Ｐゴシック" charset="0"/>
                <a:cs typeface="Times New Roman" charset="0"/>
              </a:rPr>
              <a:t>sayısını </a:t>
            </a:r>
            <a:r>
              <a:rPr lang="tr-TR" sz="2400" b="1" dirty="0">
                <a:solidFill>
                  <a:srgbClr val="FF0000"/>
                </a:solidFill>
                <a:latin typeface="Calibri" charset="0"/>
                <a:ea typeface="ＭＳ Ｐゴシック" charset="0"/>
                <a:cs typeface="Times New Roman" charset="0"/>
              </a:rPr>
              <a:t>yıllık </a:t>
            </a:r>
            <a:r>
              <a:rPr lang="tr-TR" sz="2400" b="1" dirty="0" smtClean="0">
                <a:solidFill>
                  <a:srgbClr val="FF0000"/>
                </a:solidFill>
                <a:latin typeface="Calibri" charset="0"/>
                <a:ea typeface="ＭＳ Ｐゴシック" charset="0"/>
                <a:cs typeface="Times New Roman" charset="0"/>
              </a:rPr>
              <a:t>30’dan 60’a çıkarılmıştır</a:t>
            </a:r>
            <a:r>
              <a:rPr lang="tr-TR" sz="2400" dirty="0" smtClean="0">
                <a:solidFill>
                  <a:srgbClr val="FF0000"/>
                </a:solidFill>
                <a:latin typeface="Calibri" charset="0"/>
                <a:ea typeface="ＭＳ Ｐゴシック" charset="0"/>
                <a:cs typeface="Times New Roman" charset="0"/>
              </a:rPr>
              <a:t>.</a:t>
            </a:r>
            <a:endParaRPr lang="tr-TR" sz="2400" dirty="0">
              <a:solidFill>
                <a:srgbClr val="FF0000"/>
              </a:solidFill>
              <a:latin typeface="Calibri" charset="0"/>
              <a:ea typeface="ＭＳ Ｐゴシック" charset="0"/>
              <a:cs typeface="Times New Roman" charset="0"/>
            </a:endParaRPr>
          </a:p>
          <a:p>
            <a:pPr marL="342900" indent="-342900" algn="just">
              <a:buFont typeface="Arial" panose="020B0604020202020204" pitchFamily="34" charset="0"/>
              <a:buChar char="•"/>
            </a:pPr>
            <a:endParaRPr lang="tr-TR" sz="2400" dirty="0"/>
          </a:p>
          <a:p>
            <a:pPr marL="342900" indent="-342900" algn="just">
              <a:buFont typeface="Arial" panose="020B0604020202020204" pitchFamily="34" charset="0"/>
              <a:buChar char="•"/>
            </a:pPr>
            <a:r>
              <a:rPr lang="tr-TR" sz="2400" dirty="0"/>
              <a:t>Tasarımcı şirketleri ve tasarım ofisleri tarafından gerçekleştirilen </a:t>
            </a:r>
            <a:r>
              <a:rPr lang="tr-TR" sz="2400" b="1" dirty="0">
                <a:solidFill>
                  <a:srgbClr val="FF0000"/>
                </a:solidFill>
              </a:rPr>
              <a:t>marka tescilinin yenilenmesi </a:t>
            </a:r>
            <a:r>
              <a:rPr lang="tr-TR" sz="2400" b="1" dirty="0" smtClean="0">
                <a:solidFill>
                  <a:srgbClr val="FF0000"/>
                </a:solidFill>
              </a:rPr>
              <a:t>giderleri</a:t>
            </a:r>
            <a:r>
              <a:rPr lang="tr-TR" sz="2400" dirty="0" smtClean="0">
                <a:solidFill>
                  <a:srgbClr val="FF0000"/>
                </a:solidFill>
              </a:rPr>
              <a:t> </a:t>
            </a:r>
            <a:r>
              <a:rPr lang="tr-TR" sz="2400" dirty="0" smtClean="0"/>
              <a:t>destek kapsamına alınmıştır.</a:t>
            </a:r>
          </a:p>
          <a:p>
            <a:pPr marL="342900" indent="-342900" algn="just">
              <a:buFont typeface="Arial" panose="020B0604020202020204" pitchFamily="34" charset="0"/>
              <a:buChar char="•"/>
            </a:pPr>
            <a:endParaRPr lang="tr-TR" sz="2400" dirty="0"/>
          </a:p>
          <a:p>
            <a:pPr marL="342900" indent="-342900" algn="just">
              <a:buFont typeface="Arial" panose="020B0604020202020204" pitchFamily="34" charset="0"/>
              <a:buChar char="•"/>
            </a:pPr>
            <a:r>
              <a:rPr lang="tr-TR" sz="2400" dirty="0"/>
              <a:t>Tasarım ve Ürün Geliştirme </a:t>
            </a:r>
            <a:r>
              <a:rPr lang="tr-TR" sz="2400" dirty="0" smtClean="0"/>
              <a:t>Projelerinin </a:t>
            </a:r>
            <a:r>
              <a:rPr lang="tr-TR" sz="2400" dirty="0"/>
              <a:t>kapsamında alımı desteklenen </a:t>
            </a:r>
            <a:r>
              <a:rPr lang="tr-TR" sz="2400" dirty="0" smtClean="0"/>
              <a:t>harcamaların listesi </a:t>
            </a:r>
            <a:r>
              <a:rPr lang="tr-TR" sz="2400" dirty="0"/>
              <a:t>sektörden gelen talepler doğrultusunda </a:t>
            </a:r>
            <a:r>
              <a:rPr lang="tr-TR" sz="2400" b="1" dirty="0" smtClean="0">
                <a:solidFill>
                  <a:srgbClr val="FF0000"/>
                </a:solidFill>
              </a:rPr>
              <a:t>geliştirilmiştir</a:t>
            </a:r>
            <a:r>
              <a:rPr lang="tr-TR" sz="2400" dirty="0" smtClean="0">
                <a:solidFill>
                  <a:srgbClr val="FF0000"/>
                </a:solidFill>
              </a:rPr>
              <a:t>.</a:t>
            </a:r>
            <a:endParaRPr lang="tr-TR" sz="2400" dirty="0">
              <a:solidFill>
                <a:srgbClr val="FF0000"/>
              </a:solidFill>
            </a:endParaRPr>
          </a:p>
          <a:p>
            <a:pPr algn="just"/>
            <a:endParaRPr lang="tr-TR" sz="2400" dirty="0"/>
          </a:p>
        </p:txBody>
      </p:sp>
      <p:sp>
        <p:nvSpPr>
          <p:cNvPr id="6" name="Altbilgi Yer Tutucusu 2"/>
          <p:cNvSpPr txBox="1">
            <a:spLocks/>
          </p:cNvSpPr>
          <p:nvPr/>
        </p:nvSpPr>
        <p:spPr>
          <a:xfrm>
            <a:off x="107950" y="6524625"/>
            <a:ext cx="80645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defRPr/>
            </a:pPr>
            <a:r>
              <a:rPr lang="sv-SE" dirty="0" smtClean="0"/>
              <a:t>Ekonomi Bakanlığı</a:t>
            </a:r>
            <a:r>
              <a:rPr lang="tr-TR" dirty="0" smtClean="0"/>
              <a:t> - İhracat Genel Müdürlüğü</a:t>
            </a:r>
            <a:endParaRPr lang="tr-TR" dirty="0"/>
          </a:p>
        </p:txBody>
      </p:sp>
    </p:spTree>
    <p:extLst>
      <p:ext uri="{BB962C8B-B14F-4D97-AF65-F5344CB8AC3E}">
        <p14:creationId xmlns:p14="http://schemas.microsoft.com/office/powerpoint/2010/main" val="1882645841"/>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bject 27"/>
          <p:cNvSpPr>
            <a:spLocks noChangeArrowheads="1"/>
          </p:cNvSpPr>
          <p:nvPr/>
        </p:nvSpPr>
        <p:spPr bwMode="auto">
          <a:xfrm>
            <a:off x="0" y="6567488"/>
            <a:ext cx="9144000" cy="250825"/>
          </a:xfrm>
          <a:prstGeom prst="rect">
            <a:avLst/>
          </a:prstGeom>
          <a:blipFill dpi="0" rotWithShape="1">
            <a:blip r:embed="rId3"/>
            <a:srcRect/>
            <a:stretch>
              <a:fillRect/>
            </a:stretch>
          </a:blipFill>
          <a:ln>
            <a:noFill/>
          </a:ln>
          <a:extLst/>
        </p:spPr>
        <p:txBody>
          <a:bodyPr lIns="0" tIns="0" rIns="0" bIns="0"/>
          <a:lstStyle/>
          <a:p>
            <a:pPr defTabSz="457200" eaLnBrk="1" hangingPunct="1">
              <a:defRPr/>
            </a:pPr>
            <a:endParaRPr>
              <a:solidFill>
                <a:prstClr val="black"/>
              </a:solidFill>
              <a:latin typeface="Arial" charset="0"/>
              <a:ea typeface="+mn-ea"/>
            </a:endParaRPr>
          </a:p>
        </p:txBody>
      </p:sp>
      <p:sp>
        <p:nvSpPr>
          <p:cNvPr id="19" name="object 19"/>
          <p:cNvSpPr>
            <a:spLocks noChangeArrowheads="1"/>
          </p:cNvSpPr>
          <p:nvPr/>
        </p:nvSpPr>
        <p:spPr bwMode="auto">
          <a:xfrm>
            <a:off x="0" y="296863"/>
            <a:ext cx="9144000" cy="503237"/>
          </a:xfrm>
          <a:prstGeom prst="rect">
            <a:avLst/>
          </a:prstGeom>
          <a:blipFill dpi="0" rotWithShape="1">
            <a:blip r:embed="rId4"/>
            <a:srcRect/>
            <a:stretch>
              <a:fillRect/>
            </a:stretch>
          </a:blipFill>
          <a:ln>
            <a:noFill/>
          </a:ln>
          <a:extLst/>
        </p:spPr>
        <p:txBody>
          <a:bodyPr lIns="0" tIns="0" rIns="0" bIns="0"/>
          <a:lstStyle/>
          <a:p>
            <a:pPr defTabSz="457200" eaLnBrk="1" hangingPunct="1">
              <a:defRPr/>
            </a:pPr>
            <a:endParaRPr>
              <a:solidFill>
                <a:prstClr val="black"/>
              </a:solidFill>
              <a:latin typeface="Arial" charset="0"/>
              <a:ea typeface="+mn-ea"/>
            </a:endParaRPr>
          </a:p>
        </p:txBody>
      </p:sp>
      <p:sp>
        <p:nvSpPr>
          <p:cNvPr id="20" name="object 20"/>
          <p:cNvSpPr>
            <a:spLocks noChangeArrowheads="1"/>
          </p:cNvSpPr>
          <p:nvPr/>
        </p:nvSpPr>
        <p:spPr bwMode="auto">
          <a:xfrm>
            <a:off x="0" y="0"/>
            <a:ext cx="1162050" cy="1182688"/>
          </a:xfrm>
          <a:prstGeom prst="rect">
            <a:avLst/>
          </a:prstGeom>
          <a:blipFill dpi="0" rotWithShape="1">
            <a:blip r:embed="rId5"/>
            <a:srcRect/>
            <a:stretch>
              <a:fillRect/>
            </a:stretch>
          </a:blipFill>
          <a:ln>
            <a:noFill/>
          </a:ln>
          <a:extLst/>
        </p:spPr>
        <p:txBody>
          <a:bodyPr lIns="0" tIns="0" rIns="0" bIns="0"/>
          <a:lstStyle/>
          <a:p>
            <a:pPr defTabSz="457200" eaLnBrk="1" hangingPunct="1">
              <a:defRPr/>
            </a:pPr>
            <a:endParaRPr>
              <a:solidFill>
                <a:prstClr val="black"/>
              </a:solidFill>
              <a:latin typeface="Arial" charset="0"/>
              <a:ea typeface="+mn-ea"/>
            </a:endParaRPr>
          </a:p>
        </p:txBody>
      </p:sp>
      <p:sp>
        <p:nvSpPr>
          <p:cNvPr id="21" name="object 21"/>
          <p:cNvSpPr>
            <a:spLocks noChangeArrowheads="1"/>
          </p:cNvSpPr>
          <p:nvPr/>
        </p:nvSpPr>
        <p:spPr bwMode="auto">
          <a:xfrm>
            <a:off x="0" y="107950"/>
            <a:ext cx="971550" cy="882650"/>
          </a:xfrm>
          <a:prstGeom prst="rect">
            <a:avLst/>
          </a:prstGeom>
          <a:blipFill dpi="0" rotWithShape="1">
            <a:blip r:embed="rId6"/>
            <a:srcRect/>
            <a:stretch>
              <a:fillRect/>
            </a:stretch>
          </a:blipFill>
          <a:ln>
            <a:noFill/>
          </a:ln>
          <a:extLst/>
        </p:spPr>
        <p:txBody>
          <a:bodyPr lIns="0" tIns="0" rIns="0" bIns="0"/>
          <a:lstStyle/>
          <a:p>
            <a:pPr defTabSz="457200" eaLnBrk="1" hangingPunct="1">
              <a:defRPr/>
            </a:pPr>
            <a:endParaRPr>
              <a:solidFill>
                <a:prstClr val="black"/>
              </a:solidFill>
              <a:latin typeface="Arial" charset="0"/>
              <a:ea typeface="+mn-ea"/>
            </a:endParaRPr>
          </a:p>
        </p:txBody>
      </p:sp>
      <p:sp>
        <p:nvSpPr>
          <p:cNvPr id="22" name="object 22"/>
          <p:cNvSpPr>
            <a:spLocks noChangeArrowheads="1"/>
          </p:cNvSpPr>
          <p:nvPr/>
        </p:nvSpPr>
        <p:spPr bwMode="auto">
          <a:xfrm>
            <a:off x="852488" y="314325"/>
            <a:ext cx="8291512" cy="488950"/>
          </a:xfrm>
          <a:prstGeom prst="rect">
            <a:avLst/>
          </a:prstGeom>
          <a:blipFill dpi="0" rotWithShape="1">
            <a:blip r:embed="rId7"/>
            <a:srcRect/>
            <a:stretch>
              <a:fillRect/>
            </a:stretch>
          </a:blipFill>
          <a:ln>
            <a:noFill/>
          </a:ln>
          <a:extLst/>
        </p:spPr>
        <p:txBody>
          <a:bodyPr lIns="0" tIns="0" rIns="0" bIns="0"/>
          <a:lstStyle/>
          <a:p>
            <a:pPr defTabSz="457200" eaLnBrk="1" hangingPunct="1">
              <a:defRPr/>
            </a:pPr>
            <a:endParaRPr>
              <a:solidFill>
                <a:prstClr val="black"/>
              </a:solidFill>
              <a:latin typeface="Arial" charset="0"/>
              <a:ea typeface="+mn-ea"/>
            </a:endParaRPr>
          </a:p>
        </p:txBody>
      </p:sp>
      <p:sp>
        <p:nvSpPr>
          <p:cNvPr id="26" name="object 26"/>
          <p:cNvSpPr>
            <a:spLocks noChangeArrowheads="1"/>
          </p:cNvSpPr>
          <p:nvPr/>
        </p:nvSpPr>
        <p:spPr bwMode="auto">
          <a:xfrm>
            <a:off x="8189913" y="169863"/>
            <a:ext cx="561975" cy="801687"/>
          </a:xfrm>
          <a:prstGeom prst="rect">
            <a:avLst/>
          </a:prstGeom>
          <a:blipFill dpi="0" rotWithShape="1">
            <a:blip r:embed="rId8"/>
            <a:srcRect/>
            <a:stretch>
              <a:fillRect/>
            </a:stretch>
          </a:blipFill>
          <a:ln>
            <a:noFill/>
          </a:ln>
          <a:extLst/>
        </p:spPr>
        <p:txBody>
          <a:bodyPr lIns="0" tIns="0" rIns="0" bIns="0"/>
          <a:lstStyle/>
          <a:p>
            <a:pPr defTabSz="457200" eaLnBrk="1" hangingPunct="1">
              <a:defRPr/>
            </a:pPr>
            <a:endParaRPr>
              <a:solidFill>
                <a:prstClr val="black"/>
              </a:solidFill>
              <a:latin typeface="Arial" charset="0"/>
              <a:ea typeface="+mn-ea"/>
            </a:endParaRPr>
          </a:p>
        </p:txBody>
      </p:sp>
      <p:sp>
        <p:nvSpPr>
          <p:cNvPr id="18" name="object 18"/>
          <p:cNvSpPr>
            <a:spLocks noChangeArrowheads="1"/>
          </p:cNvSpPr>
          <p:nvPr/>
        </p:nvSpPr>
        <p:spPr bwMode="auto">
          <a:xfrm>
            <a:off x="1522413" y="3459163"/>
            <a:ext cx="474662" cy="679450"/>
          </a:xfrm>
          <a:prstGeom prst="rect">
            <a:avLst/>
          </a:prstGeom>
          <a:blipFill dpi="0" rotWithShape="1">
            <a:blip r:embed="rId9"/>
            <a:srcRect/>
            <a:stretch>
              <a:fillRect/>
            </a:stretch>
          </a:blipFill>
          <a:ln>
            <a:noFill/>
          </a:ln>
          <a:extLst/>
        </p:spPr>
        <p:txBody>
          <a:bodyPr lIns="0" tIns="0" rIns="0" bIns="0"/>
          <a:lstStyle/>
          <a:p>
            <a:pPr defTabSz="457200" eaLnBrk="1" hangingPunct="1">
              <a:defRPr/>
            </a:pPr>
            <a:endParaRPr>
              <a:solidFill>
                <a:prstClr val="black"/>
              </a:solidFill>
              <a:latin typeface="Arial" charset="0"/>
              <a:ea typeface="+mn-ea"/>
            </a:endParaRPr>
          </a:p>
        </p:txBody>
      </p:sp>
      <p:sp>
        <p:nvSpPr>
          <p:cNvPr id="44041" name="object 10"/>
          <p:cNvSpPr txBox="1">
            <a:spLocks noChangeArrowheads="1"/>
          </p:cNvSpPr>
          <p:nvPr/>
        </p:nvSpPr>
        <p:spPr bwMode="auto">
          <a:xfrm>
            <a:off x="3467100" y="3024188"/>
            <a:ext cx="17938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2700" defTabSz="457200">
              <a:defRPr>
                <a:solidFill>
                  <a:schemeClr val="tx1"/>
                </a:solidFill>
                <a:latin typeface="Calibri" pitchFamily="34" charset="0"/>
                <a:ea typeface="MS PGothic" pitchFamily="34" charset="-128"/>
              </a:defRPr>
            </a:lvl1pPr>
            <a:lvl2pPr marL="742950" indent="-285750" defTabSz="457200">
              <a:defRPr>
                <a:solidFill>
                  <a:schemeClr val="tx1"/>
                </a:solidFill>
                <a:latin typeface="Calibri" pitchFamily="34" charset="0"/>
                <a:ea typeface="MS PGothic" pitchFamily="34" charset="-128"/>
              </a:defRPr>
            </a:lvl2pPr>
            <a:lvl3pPr marL="1143000" indent="-228600" defTabSz="457200">
              <a:defRPr>
                <a:solidFill>
                  <a:schemeClr val="tx1"/>
                </a:solidFill>
                <a:latin typeface="Calibri" pitchFamily="34" charset="0"/>
                <a:ea typeface="MS PGothic" pitchFamily="34" charset="-128"/>
              </a:defRPr>
            </a:lvl3pPr>
            <a:lvl4pPr marL="1600200" indent="-228600" defTabSz="457200">
              <a:defRPr>
                <a:solidFill>
                  <a:schemeClr val="tx1"/>
                </a:solidFill>
                <a:latin typeface="Calibri" pitchFamily="34" charset="0"/>
                <a:ea typeface="MS PGothic" pitchFamily="34" charset="-128"/>
              </a:defRPr>
            </a:lvl4pPr>
            <a:lvl5pPr marL="2057400" indent="-228600" defTabSz="45720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ts val="2550"/>
              </a:lnSpc>
              <a:spcBef>
                <a:spcPts val="125"/>
              </a:spcBef>
            </a:pPr>
            <a:endParaRPr lang="en-US" altLang="tr-TR" sz="2400">
              <a:solidFill>
                <a:srgbClr val="000000"/>
              </a:solidFill>
              <a:latin typeface="Arial" charset="0"/>
            </a:endParaRPr>
          </a:p>
        </p:txBody>
      </p:sp>
      <p:sp>
        <p:nvSpPr>
          <p:cNvPr id="3" name="Slayt Numarası Yer Tutucusu 2"/>
          <p:cNvSpPr>
            <a:spLocks noGrp="1"/>
          </p:cNvSpPr>
          <p:nvPr>
            <p:ph type="sldNum" sz="quarter" idx="12"/>
          </p:nvPr>
        </p:nvSpPr>
        <p:spPr>
          <a:xfrm>
            <a:off x="8537004" y="6525344"/>
            <a:ext cx="571500" cy="252412"/>
          </a:xfrm>
        </p:spPr>
        <p:txBody>
          <a:bodyPr/>
          <a:lstStyle>
            <a:lvl1pPr>
              <a:defRPr sz="3200">
                <a:solidFill>
                  <a:schemeClr val="tx1"/>
                </a:solidFill>
                <a:latin typeface="Calibri" pitchFamily="34" charset="0"/>
                <a:ea typeface="MS PGothic" pitchFamily="34" charset="-128"/>
              </a:defRPr>
            </a:lvl1pPr>
            <a:lvl2pPr>
              <a:defRPr sz="2800">
                <a:solidFill>
                  <a:schemeClr val="tx1"/>
                </a:solidFill>
                <a:latin typeface="Calibri" pitchFamily="34" charset="0"/>
                <a:ea typeface="MS PGothic" pitchFamily="34" charset="-128"/>
              </a:defRPr>
            </a:lvl2pPr>
            <a:lvl3pPr>
              <a:defRPr sz="2400">
                <a:solidFill>
                  <a:schemeClr val="tx1"/>
                </a:solidFill>
                <a:latin typeface="Calibri" pitchFamily="34" charset="0"/>
                <a:ea typeface="MS PGothic" pitchFamily="34" charset="-128"/>
              </a:defRPr>
            </a:lvl3pPr>
            <a:lvl4pPr>
              <a:defRPr sz="2000">
                <a:solidFill>
                  <a:schemeClr val="tx1"/>
                </a:solidFill>
                <a:latin typeface="Calibri" pitchFamily="34" charset="0"/>
                <a:ea typeface="MS PGothic" pitchFamily="34" charset="-128"/>
              </a:defRPr>
            </a:lvl4pPr>
            <a:lvl5pPr>
              <a:defRPr sz="2000">
                <a:solidFill>
                  <a:schemeClr val="tx1"/>
                </a:solidFill>
                <a:latin typeface="Calibri" pitchFamily="34" charset="0"/>
                <a:ea typeface="MS PGothic" pitchFamily="34" charset="-128"/>
              </a:defRPr>
            </a:lvl5pPr>
            <a:lvl6pPr eaLnBrk="0" fontAlgn="base" hangingPunct="0">
              <a:spcAft>
                <a:spcPct val="0"/>
              </a:spcAft>
              <a:buFont typeface="Arial" charset="0"/>
              <a:buChar char="»"/>
              <a:defRPr sz="2000">
                <a:solidFill>
                  <a:schemeClr val="tx1"/>
                </a:solidFill>
                <a:latin typeface="Calibri" pitchFamily="34" charset="0"/>
                <a:ea typeface="MS PGothic" pitchFamily="34" charset="-128"/>
              </a:defRPr>
            </a:lvl6pPr>
            <a:lvl7pPr eaLnBrk="0" fontAlgn="base" hangingPunct="0">
              <a:spcAft>
                <a:spcPct val="0"/>
              </a:spcAft>
              <a:buFont typeface="Arial" charset="0"/>
              <a:buChar char="»"/>
              <a:defRPr sz="2000">
                <a:solidFill>
                  <a:schemeClr val="tx1"/>
                </a:solidFill>
                <a:latin typeface="Calibri" pitchFamily="34" charset="0"/>
                <a:ea typeface="MS PGothic" pitchFamily="34" charset="-128"/>
              </a:defRPr>
            </a:lvl7pPr>
            <a:lvl8pPr eaLnBrk="0" fontAlgn="base" hangingPunct="0">
              <a:spcAft>
                <a:spcPct val="0"/>
              </a:spcAft>
              <a:buFont typeface="Arial" charset="0"/>
              <a:buChar char="»"/>
              <a:defRPr sz="2000">
                <a:solidFill>
                  <a:schemeClr val="tx1"/>
                </a:solidFill>
                <a:latin typeface="Calibri" pitchFamily="34" charset="0"/>
                <a:ea typeface="MS PGothic" pitchFamily="34" charset="-128"/>
              </a:defRPr>
            </a:lvl8pPr>
            <a:lvl9pPr eaLnBrk="0" fontAlgn="base" hangingPunct="0">
              <a:spcAft>
                <a:spcPct val="0"/>
              </a:spcAft>
              <a:buFont typeface="Arial" charset="0"/>
              <a:buChar char="»"/>
              <a:defRPr sz="2000">
                <a:solidFill>
                  <a:schemeClr val="tx1"/>
                </a:solidFill>
                <a:latin typeface="Calibri" pitchFamily="34" charset="0"/>
                <a:ea typeface="MS PGothic" pitchFamily="34" charset="-128"/>
              </a:defRPr>
            </a:lvl9pPr>
          </a:lstStyle>
          <a:p>
            <a:pPr defTabSz="914400">
              <a:defRPr/>
            </a:pPr>
            <a:fld id="{F334BFE6-68EA-4803-BC8D-1FF09260BDCF}" type="slidenum">
              <a:rPr lang="en-US" altLang="tr-TR" sz="1400" smtClean="0">
                <a:solidFill>
                  <a:schemeClr val="bg1"/>
                </a:solidFill>
                <a:effectLst>
                  <a:outerShdw blurRad="38100" dist="38100" dir="2700000" algn="tl">
                    <a:srgbClr val="000000"/>
                  </a:outerShdw>
                </a:effectLst>
              </a:rPr>
              <a:pPr defTabSz="914400">
                <a:defRPr/>
              </a:pPr>
              <a:t>12</a:t>
            </a:fld>
            <a:endParaRPr lang="en-US" altLang="tr-TR" sz="1400" dirty="0" smtClean="0">
              <a:solidFill>
                <a:schemeClr val="bg1"/>
              </a:solidFill>
              <a:effectLst>
                <a:outerShdw blurRad="38100" dist="38100" dir="2700000" algn="tl">
                  <a:srgbClr val="000000"/>
                </a:outerShdw>
              </a:effectLst>
            </a:endParaRPr>
          </a:p>
        </p:txBody>
      </p:sp>
      <p:sp>
        <p:nvSpPr>
          <p:cNvPr id="17" name="Title 2"/>
          <p:cNvSpPr txBox="1">
            <a:spLocks/>
          </p:cNvSpPr>
          <p:nvPr/>
        </p:nvSpPr>
        <p:spPr bwMode="auto">
          <a:xfrm>
            <a:off x="0" y="296863"/>
            <a:ext cx="9143999" cy="503237"/>
          </a:xfrm>
          <a:prstGeom prst="rect">
            <a:avLst/>
          </a:prstGeom>
          <a:noFill/>
          <a:ln w="9525">
            <a:noFill/>
            <a:miter lim="800000"/>
            <a:headEnd/>
            <a:tailEnd/>
          </a:ln>
        </p:spPr>
        <p:txBody>
          <a:bodyPr anchor="ctr"/>
          <a:lstStyle>
            <a:lvl1pPr defTabSz="457200">
              <a:defRPr sz="2400">
                <a:solidFill>
                  <a:schemeClr val="tx1"/>
                </a:solidFill>
                <a:latin typeface="Calibri" panose="020F0502020204030204" pitchFamily="34" charset="0"/>
                <a:ea typeface="MS PGothic" panose="020B0600070205080204" pitchFamily="34" charset="-128"/>
              </a:defRPr>
            </a:lvl1pPr>
            <a:lvl2pPr marL="742950" indent="-285750" defTabSz="457200">
              <a:defRPr sz="2400">
                <a:solidFill>
                  <a:schemeClr val="tx1"/>
                </a:solidFill>
                <a:latin typeface="Calibri" panose="020F0502020204030204" pitchFamily="34" charset="0"/>
                <a:ea typeface="MS PGothic" panose="020B0600070205080204" pitchFamily="34" charset="-128"/>
              </a:defRPr>
            </a:lvl2pPr>
            <a:lvl3pPr marL="1143000" indent="-228600" defTabSz="457200">
              <a:defRPr sz="2400">
                <a:solidFill>
                  <a:schemeClr val="tx1"/>
                </a:solidFill>
                <a:latin typeface="Calibri" panose="020F0502020204030204" pitchFamily="34" charset="0"/>
                <a:ea typeface="MS PGothic" panose="020B0600070205080204" pitchFamily="34" charset="-128"/>
              </a:defRPr>
            </a:lvl3pPr>
            <a:lvl4pPr marL="1600200" indent="-228600" defTabSz="457200">
              <a:defRPr sz="2400">
                <a:solidFill>
                  <a:schemeClr val="tx1"/>
                </a:solidFill>
                <a:latin typeface="Calibri" panose="020F0502020204030204" pitchFamily="34" charset="0"/>
                <a:ea typeface="MS PGothic" panose="020B0600070205080204" pitchFamily="34" charset="-128"/>
              </a:defRPr>
            </a:lvl4pPr>
            <a:lvl5pPr marL="2057400" indent="-228600" defTabSz="45720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r" eaLnBrk="1" hangingPunct="1">
              <a:defRPr/>
            </a:pPr>
            <a:r>
              <a:rPr lang="tr-TR" altLang="tr-TR" sz="3200" b="1" dirty="0">
                <a:solidFill>
                  <a:schemeClr val="bg1"/>
                </a:solidFill>
              </a:rPr>
              <a:t>TURQUALITY® - MARKA DESTEĞİ</a:t>
            </a:r>
            <a:endParaRPr lang="tr-TR" altLang="tr-TR" sz="3200" b="1" dirty="0" smtClean="0">
              <a:solidFill>
                <a:schemeClr val="bg1"/>
              </a:solidFill>
            </a:endParaRPr>
          </a:p>
        </p:txBody>
      </p:sp>
      <p:sp>
        <p:nvSpPr>
          <p:cNvPr id="15" name="_s69647"/>
          <p:cNvSpPr>
            <a:spLocks noChangeArrowheads="1"/>
          </p:cNvSpPr>
          <p:nvPr/>
        </p:nvSpPr>
        <p:spPr bwMode="auto">
          <a:xfrm>
            <a:off x="5018864" y="1829664"/>
            <a:ext cx="2871388" cy="747136"/>
          </a:xfrm>
          <a:prstGeom prst="roundRect">
            <a:avLst>
              <a:gd name="adj" fmla="val 16667"/>
            </a:avLst>
          </a:prstGeom>
          <a:noFill/>
          <a:ln w="28575">
            <a:solidFill>
              <a:srgbClr val="DC1E0A"/>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tr-TR" altLang="tr-TR" sz="1600" b="1" dirty="0">
                <a:solidFill>
                  <a:srgbClr val="FF0000"/>
                </a:solidFill>
                <a:cs typeface="Arial" charset="0"/>
              </a:rPr>
              <a:t>KİRA </a:t>
            </a:r>
          </a:p>
          <a:p>
            <a:pPr algn="ctr">
              <a:spcBef>
                <a:spcPct val="0"/>
              </a:spcBef>
              <a:buFontTx/>
              <a:buNone/>
            </a:pPr>
            <a:r>
              <a:rPr lang="tr-TR" altLang="tr-TR" sz="1600" b="1" dirty="0">
                <a:solidFill>
                  <a:srgbClr val="494949"/>
                </a:solidFill>
                <a:cs typeface="Arial" charset="0"/>
              </a:rPr>
              <a:t>(Mağaza, </a:t>
            </a:r>
            <a:r>
              <a:rPr lang="tr-TR" altLang="tr-TR" sz="1600" b="1" dirty="0" err="1">
                <a:solidFill>
                  <a:srgbClr val="494949"/>
                </a:solidFill>
                <a:cs typeface="Arial" charset="0"/>
              </a:rPr>
              <a:t>showroom,reyon</a:t>
            </a:r>
            <a:r>
              <a:rPr lang="tr-TR" altLang="tr-TR" sz="1600" b="1" dirty="0">
                <a:solidFill>
                  <a:srgbClr val="494949"/>
                </a:solidFill>
                <a:cs typeface="Arial" charset="0"/>
              </a:rPr>
              <a:t>, </a:t>
            </a:r>
          </a:p>
          <a:p>
            <a:pPr algn="ctr">
              <a:spcBef>
                <a:spcPct val="0"/>
              </a:spcBef>
              <a:buFontTx/>
              <a:buNone/>
            </a:pPr>
            <a:r>
              <a:rPr lang="tr-TR" altLang="tr-TR" sz="1600" b="1" dirty="0">
                <a:solidFill>
                  <a:srgbClr val="494949"/>
                </a:solidFill>
                <a:cs typeface="Arial" charset="0"/>
              </a:rPr>
              <a:t>raf, </a:t>
            </a:r>
            <a:r>
              <a:rPr lang="tr-TR" altLang="tr-TR" sz="1600" b="1" dirty="0" err="1">
                <a:solidFill>
                  <a:srgbClr val="494949"/>
                </a:solidFill>
                <a:cs typeface="Arial" charset="0"/>
              </a:rPr>
              <a:t>corner</a:t>
            </a:r>
            <a:r>
              <a:rPr lang="tr-TR" altLang="tr-TR" sz="1600" b="1" dirty="0">
                <a:solidFill>
                  <a:srgbClr val="494949"/>
                </a:solidFill>
                <a:cs typeface="Arial" charset="0"/>
              </a:rPr>
              <a:t>, kafe, restoran vb.)</a:t>
            </a:r>
          </a:p>
        </p:txBody>
      </p:sp>
      <p:sp>
        <p:nvSpPr>
          <p:cNvPr id="16" name="_s69649"/>
          <p:cNvSpPr>
            <a:spLocks noChangeArrowheads="1"/>
          </p:cNvSpPr>
          <p:nvPr/>
        </p:nvSpPr>
        <p:spPr bwMode="auto">
          <a:xfrm>
            <a:off x="5018864" y="2771134"/>
            <a:ext cx="2871388" cy="630273"/>
          </a:xfrm>
          <a:prstGeom prst="roundRect">
            <a:avLst>
              <a:gd name="adj" fmla="val 16667"/>
            </a:avLst>
          </a:prstGeom>
          <a:noFill/>
          <a:ln w="28575">
            <a:solidFill>
              <a:srgbClr val="DC1E0A"/>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tr-TR" altLang="tr-TR" sz="1600" b="1" dirty="0">
                <a:solidFill>
                  <a:srgbClr val="FF0000"/>
                </a:solidFill>
                <a:cs typeface="Arial" charset="0"/>
              </a:rPr>
              <a:t>TEMEL KURULUM GİDERLERİ</a:t>
            </a:r>
          </a:p>
        </p:txBody>
      </p:sp>
      <p:sp>
        <p:nvSpPr>
          <p:cNvPr id="23" name="_s69651"/>
          <p:cNvSpPr>
            <a:spLocks noChangeArrowheads="1"/>
          </p:cNvSpPr>
          <p:nvPr/>
        </p:nvSpPr>
        <p:spPr bwMode="auto">
          <a:xfrm>
            <a:off x="5018864" y="3665587"/>
            <a:ext cx="2871388" cy="699517"/>
          </a:xfrm>
          <a:prstGeom prst="roundRect">
            <a:avLst>
              <a:gd name="adj" fmla="val 16667"/>
            </a:avLst>
          </a:prstGeom>
          <a:noFill/>
          <a:ln w="28575">
            <a:solidFill>
              <a:srgbClr val="DC1E0A"/>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endParaRPr lang="tr-TR" altLang="tr-TR" sz="1600" b="1" dirty="0">
              <a:solidFill>
                <a:srgbClr val="FF0000"/>
              </a:solidFill>
              <a:cs typeface="Arial" charset="0"/>
            </a:endParaRPr>
          </a:p>
          <a:p>
            <a:pPr algn="ctr">
              <a:spcBef>
                <a:spcPct val="0"/>
              </a:spcBef>
              <a:buFontTx/>
              <a:buNone/>
            </a:pPr>
            <a:r>
              <a:rPr lang="tr-TR" altLang="tr-TR" sz="1600" b="1" dirty="0">
                <a:solidFill>
                  <a:srgbClr val="FF0000"/>
                </a:solidFill>
                <a:cs typeface="Arial" charset="0"/>
              </a:rPr>
              <a:t>DANIŞMANLIK</a:t>
            </a:r>
          </a:p>
          <a:p>
            <a:pPr algn="ctr">
              <a:spcBef>
                <a:spcPct val="0"/>
              </a:spcBef>
              <a:buFontTx/>
              <a:buNone/>
            </a:pPr>
            <a:r>
              <a:rPr lang="tr-TR" altLang="tr-TR" sz="1600" b="1" dirty="0">
                <a:solidFill>
                  <a:srgbClr val="494949"/>
                </a:solidFill>
                <a:cs typeface="Arial" charset="0"/>
              </a:rPr>
              <a:t> Strateji, operasyon, </a:t>
            </a:r>
          </a:p>
          <a:p>
            <a:pPr algn="ctr">
              <a:spcBef>
                <a:spcPct val="0"/>
              </a:spcBef>
              <a:buFontTx/>
              <a:buNone/>
            </a:pPr>
            <a:r>
              <a:rPr lang="tr-TR" altLang="tr-TR" sz="1600" b="1" dirty="0">
                <a:solidFill>
                  <a:srgbClr val="494949"/>
                </a:solidFill>
                <a:cs typeface="Arial" charset="0"/>
              </a:rPr>
              <a:t>organizasyon, </a:t>
            </a:r>
            <a:r>
              <a:rPr lang="tr-TR" altLang="tr-TR" sz="1600" b="1" dirty="0" smtClean="0">
                <a:solidFill>
                  <a:srgbClr val="494949"/>
                </a:solidFill>
                <a:cs typeface="Arial" charset="0"/>
              </a:rPr>
              <a:t>teknoloji</a:t>
            </a:r>
            <a:endParaRPr lang="tr-TR" altLang="tr-TR" sz="1600" b="1" dirty="0">
              <a:solidFill>
                <a:srgbClr val="494949"/>
              </a:solidFill>
              <a:cs typeface="Arial" charset="0"/>
            </a:endParaRPr>
          </a:p>
          <a:p>
            <a:pPr algn="ctr">
              <a:spcBef>
                <a:spcPct val="0"/>
              </a:spcBef>
              <a:buFontTx/>
              <a:buNone/>
            </a:pPr>
            <a:endParaRPr lang="tr-TR" altLang="tr-TR" sz="1600" dirty="0">
              <a:solidFill>
                <a:srgbClr val="494949"/>
              </a:solidFill>
              <a:cs typeface="Arial" charset="0"/>
            </a:endParaRPr>
          </a:p>
        </p:txBody>
      </p:sp>
      <p:sp>
        <p:nvSpPr>
          <p:cNvPr id="24" name="_s69646"/>
          <p:cNvSpPr>
            <a:spLocks noChangeArrowheads="1"/>
          </p:cNvSpPr>
          <p:nvPr/>
        </p:nvSpPr>
        <p:spPr bwMode="auto">
          <a:xfrm>
            <a:off x="1187624" y="1829664"/>
            <a:ext cx="2871388" cy="747136"/>
          </a:xfrm>
          <a:prstGeom prst="roundRect">
            <a:avLst>
              <a:gd name="adj" fmla="val 16667"/>
            </a:avLst>
          </a:prstGeom>
          <a:noFill/>
          <a:ln w="28575">
            <a:solidFill>
              <a:srgbClr val="DC1E0A"/>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tr-TR" altLang="tr-TR" sz="1600" b="1" dirty="0">
                <a:solidFill>
                  <a:srgbClr val="FF0000"/>
                </a:solidFill>
                <a:cs typeface="Arial" charset="0"/>
              </a:rPr>
              <a:t>MARKA-PATENT TESCİL</a:t>
            </a:r>
          </a:p>
        </p:txBody>
      </p:sp>
      <p:sp>
        <p:nvSpPr>
          <p:cNvPr id="25" name="_s69648"/>
          <p:cNvSpPr>
            <a:spLocks noChangeArrowheads="1"/>
          </p:cNvSpPr>
          <p:nvPr/>
        </p:nvSpPr>
        <p:spPr bwMode="auto">
          <a:xfrm>
            <a:off x="1223023" y="2771134"/>
            <a:ext cx="2871388" cy="627647"/>
          </a:xfrm>
          <a:prstGeom prst="roundRect">
            <a:avLst>
              <a:gd name="adj" fmla="val 16667"/>
            </a:avLst>
          </a:prstGeom>
          <a:noFill/>
          <a:ln w="28575">
            <a:solidFill>
              <a:srgbClr val="DC1E0A"/>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tr-TR" altLang="tr-TR" sz="1600" b="1" dirty="0">
                <a:solidFill>
                  <a:srgbClr val="FF0000"/>
                </a:solidFill>
                <a:cs typeface="Arial" charset="0"/>
              </a:rPr>
              <a:t>SERTİFİKASYON</a:t>
            </a:r>
          </a:p>
        </p:txBody>
      </p:sp>
      <p:sp>
        <p:nvSpPr>
          <p:cNvPr id="28" name="_s69650"/>
          <p:cNvSpPr>
            <a:spLocks noChangeArrowheads="1"/>
          </p:cNvSpPr>
          <p:nvPr/>
        </p:nvSpPr>
        <p:spPr bwMode="auto">
          <a:xfrm>
            <a:off x="1223023" y="3766441"/>
            <a:ext cx="2871388" cy="583003"/>
          </a:xfrm>
          <a:prstGeom prst="roundRect">
            <a:avLst>
              <a:gd name="adj" fmla="val 16667"/>
            </a:avLst>
          </a:prstGeom>
          <a:noFill/>
          <a:ln w="28575">
            <a:solidFill>
              <a:srgbClr val="DC1E0A"/>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tr-TR" altLang="tr-TR" sz="1600" b="1" dirty="0">
                <a:solidFill>
                  <a:srgbClr val="FF0000"/>
                </a:solidFill>
                <a:cs typeface="Arial" charset="0"/>
              </a:rPr>
              <a:t>MODA/ENDÜSTRİYEL TAS.</a:t>
            </a:r>
          </a:p>
          <a:p>
            <a:pPr algn="ctr">
              <a:spcBef>
                <a:spcPct val="0"/>
              </a:spcBef>
              <a:buFontTx/>
              <a:buNone/>
            </a:pPr>
            <a:r>
              <a:rPr lang="tr-TR" altLang="tr-TR" sz="1600" b="1" dirty="0">
                <a:solidFill>
                  <a:srgbClr val="FF0000"/>
                </a:solidFill>
                <a:cs typeface="Arial" charset="0"/>
              </a:rPr>
              <a:t>AŞÇI/ŞEF</a:t>
            </a:r>
          </a:p>
        </p:txBody>
      </p:sp>
      <p:sp>
        <p:nvSpPr>
          <p:cNvPr id="29" name="_s69652"/>
          <p:cNvSpPr>
            <a:spLocks noChangeArrowheads="1"/>
          </p:cNvSpPr>
          <p:nvPr/>
        </p:nvSpPr>
        <p:spPr bwMode="auto">
          <a:xfrm>
            <a:off x="1223023" y="4724981"/>
            <a:ext cx="2871388" cy="504219"/>
          </a:xfrm>
          <a:prstGeom prst="roundRect">
            <a:avLst>
              <a:gd name="adj" fmla="val 16667"/>
            </a:avLst>
          </a:prstGeom>
          <a:noFill/>
          <a:ln w="28575">
            <a:solidFill>
              <a:srgbClr val="DC1E0A"/>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tr-TR" altLang="tr-TR" sz="1600" b="1" dirty="0">
                <a:solidFill>
                  <a:srgbClr val="FF0000"/>
                </a:solidFill>
                <a:cs typeface="Arial" charset="0"/>
              </a:rPr>
              <a:t>TANITIM</a:t>
            </a:r>
          </a:p>
        </p:txBody>
      </p:sp>
      <p:sp>
        <p:nvSpPr>
          <p:cNvPr id="30" name="_s69647"/>
          <p:cNvSpPr>
            <a:spLocks noChangeArrowheads="1"/>
          </p:cNvSpPr>
          <p:nvPr/>
        </p:nvSpPr>
        <p:spPr bwMode="auto">
          <a:xfrm>
            <a:off x="5026959" y="4724981"/>
            <a:ext cx="2871388" cy="488462"/>
          </a:xfrm>
          <a:prstGeom prst="roundRect">
            <a:avLst>
              <a:gd name="adj" fmla="val 16667"/>
            </a:avLst>
          </a:prstGeom>
          <a:noFill/>
          <a:ln w="28575">
            <a:solidFill>
              <a:srgbClr val="DC1E0A"/>
            </a:solidFill>
            <a:round/>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tr-TR" altLang="tr-TR" sz="1600" b="1" dirty="0">
                <a:solidFill>
                  <a:srgbClr val="FF0000"/>
                </a:solidFill>
                <a:cs typeface="Arial" charset="0"/>
              </a:rPr>
              <a:t>FRANCHISE </a:t>
            </a:r>
          </a:p>
          <a:p>
            <a:pPr algn="ctr">
              <a:spcBef>
                <a:spcPct val="0"/>
              </a:spcBef>
              <a:buFontTx/>
              <a:buNone/>
            </a:pPr>
            <a:r>
              <a:rPr lang="tr-TR" altLang="tr-TR" sz="1600" b="1" dirty="0">
                <a:solidFill>
                  <a:srgbClr val="494949"/>
                </a:solidFill>
                <a:cs typeface="Arial" charset="0"/>
              </a:rPr>
              <a:t>(Kira, dekorasyon)</a:t>
            </a:r>
          </a:p>
        </p:txBody>
      </p:sp>
      <p:sp>
        <p:nvSpPr>
          <p:cNvPr id="31" name="_s69645"/>
          <p:cNvSpPr>
            <a:spLocks noChangeArrowheads="1"/>
          </p:cNvSpPr>
          <p:nvPr/>
        </p:nvSpPr>
        <p:spPr bwMode="auto">
          <a:xfrm>
            <a:off x="3395836" y="908720"/>
            <a:ext cx="2400300" cy="750887"/>
          </a:xfrm>
          <a:prstGeom prst="roundRect">
            <a:avLst>
              <a:gd name="adj" fmla="val 16667"/>
            </a:avLst>
          </a:prstGeom>
          <a:solidFill>
            <a:srgbClr val="0070C0"/>
          </a:solidFill>
          <a:ln w="9525">
            <a:solidFill>
              <a:schemeClr val="tx1"/>
            </a:solidFill>
            <a:round/>
            <a:headEnd/>
            <a:tailEnd/>
          </a:ln>
        </p:spPr>
        <p:txBody>
          <a:bodyPr wrap="none" lIns="0" tIns="0" rIns="0" bIns="0" anchor="ctr"/>
          <a:lstStyle/>
          <a:p>
            <a:pPr>
              <a:defRPr/>
            </a:pPr>
            <a:endParaRPr lang="tr-TR" sz="1500" dirty="0">
              <a:solidFill>
                <a:prstClr val="white"/>
              </a:solidFill>
              <a:latin typeface="Times New Roman" pitchFamily="18" charset="0"/>
            </a:endParaRPr>
          </a:p>
          <a:p>
            <a:pPr>
              <a:defRPr/>
            </a:pPr>
            <a:r>
              <a:rPr lang="tr-TR" sz="1500" b="1" dirty="0">
                <a:solidFill>
                  <a:prstClr val="white"/>
                </a:solidFill>
                <a:latin typeface="Calibri"/>
              </a:rPr>
              <a:t> DESTEK SÜRESİ:  </a:t>
            </a:r>
            <a:r>
              <a:rPr lang="tr-TR" sz="1600" b="1" dirty="0">
                <a:solidFill>
                  <a:prstClr val="white"/>
                </a:solidFill>
                <a:latin typeface="Calibri"/>
              </a:rPr>
              <a:t>5 yıl (+5)</a:t>
            </a:r>
          </a:p>
          <a:p>
            <a:pPr>
              <a:defRPr/>
            </a:pPr>
            <a:r>
              <a:rPr lang="tr-TR" sz="1500" b="1" dirty="0">
                <a:solidFill>
                  <a:prstClr val="white"/>
                </a:solidFill>
                <a:latin typeface="Calibri"/>
              </a:rPr>
              <a:t> DESTEK ORANI:  </a:t>
            </a:r>
            <a:r>
              <a:rPr lang="tr-TR" sz="1600" b="1" dirty="0">
                <a:solidFill>
                  <a:prstClr val="white"/>
                </a:solidFill>
                <a:latin typeface="Calibri"/>
              </a:rPr>
              <a:t>%50</a:t>
            </a:r>
          </a:p>
          <a:p>
            <a:pPr>
              <a:defRPr/>
            </a:pPr>
            <a:endParaRPr lang="tr-TR" sz="1500" dirty="0">
              <a:solidFill>
                <a:prstClr val="white"/>
              </a:solidFill>
              <a:latin typeface="Times New Roman" pitchFamily="18" charset="0"/>
            </a:endParaRPr>
          </a:p>
        </p:txBody>
      </p:sp>
      <p:sp>
        <p:nvSpPr>
          <p:cNvPr id="32" name="Dikdörtgen 1"/>
          <p:cNvSpPr>
            <a:spLocks noChangeArrowheads="1"/>
          </p:cNvSpPr>
          <p:nvPr/>
        </p:nvSpPr>
        <p:spPr bwMode="auto">
          <a:xfrm>
            <a:off x="-36512" y="5661248"/>
            <a:ext cx="9108504"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533400" algn="ctr" defTabSz="457200" eaLnBrk="1" hangingPunct="1">
              <a:lnSpc>
                <a:spcPct val="90000"/>
              </a:lnSpc>
              <a:spcBef>
                <a:spcPct val="50000"/>
              </a:spcBef>
            </a:pPr>
            <a:r>
              <a:rPr lang="tr-TR" altLang="tr-TR" sz="2400" b="1" dirty="0" smtClean="0">
                <a:solidFill>
                  <a:srgbClr val="020010"/>
                </a:solidFill>
              </a:rPr>
              <a:t>Marka Programı : </a:t>
            </a:r>
            <a:r>
              <a:rPr lang="tr-TR" altLang="tr-TR" sz="2400" b="1" dirty="0">
                <a:solidFill>
                  <a:srgbClr val="FF0000"/>
                </a:solidFill>
              </a:rPr>
              <a:t>4 yıl </a:t>
            </a:r>
            <a:r>
              <a:rPr lang="tr-TR" altLang="tr-TR" sz="2400" b="1" dirty="0" smtClean="0">
                <a:solidFill>
                  <a:srgbClr val="FF0000"/>
                </a:solidFill>
              </a:rPr>
              <a:t>– Üst Limitler Var </a:t>
            </a:r>
            <a:endParaRPr lang="tr-TR" altLang="tr-TR" sz="2400" b="1" dirty="0">
              <a:solidFill>
                <a:srgbClr val="FF0000"/>
              </a:solidFill>
            </a:endParaRPr>
          </a:p>
        </p:txBody>
      </p:sp>
      <p:pic>
        <p:nvPicPr>
          <p:cNvPr id="33" name="Picture 91" descr="TQ_logo_dikdörtgen"/>
          <p:cNvPicPr>
            <a:picLocks noChangeAspect="1" noChangeArrowheads="1"/>
          </p:cNvPicPr>
          <p:nvPr/>
        </p:nvPicPr>
        <p:blipFill>
          <a:blip r:embed="rId10"/>
          <a:srcRect/>
          <a:stretch>
            <a:fillRect/>
          </a:stretch>
        </p:blipFill>
        <p:spPr bwMode="auto">
          <a:xfrm>
            <a:off x="278192" y="990600"/>
            <a:ext cx="1386716" cy="648742"/>
          </a:xfrm>
          <a:prstGeom prst="rect">
            <a:avLst/>
          </a:prstGeom>
          <a:noFill/>
          <a:ln w="9525">
            <a:solidFill>
              <a:schemeClr val="accent5"/>
            </a:solidFill>
            <a:miter lim="800000"/>
            <a:headEnd/>
            <a:tailEnd/>
          </a:ln>
        </p:spPr>
      </p:pic>
    </p:spTree>
    <p:extLst>
      <p:ext uri="{BB962C8B-B14F-4D97-AF65-F5344CB8AC3E}">
        <p14:creationId xmlns:p14="http://schemas.microsoft.com/office/powerpoint/2010/main" val="530548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4294967295"/>
          </p:nvPr>
        </p:nvSpPr>
        <p:spPr>
          <a:xfrm>
            <a:off x="1043608" y="2924944"/>
            <a:ext cx="7704856" cy="1944216"/>
          </a:xfrm>
        </p:spPr>
        <p:txBody>
          <a:bodyPr>
            <a:normAutofit/>
          </a:bodyPr>
          <a:lstStyle/>
          <a:p>
            <a:r>
              <a:rPr lang="tr-TR" sz="2700" b="1" dirty="0" smtClean="0">
                <a:solidFill>
                  <a:srgbClr val="990000"/>
                </a:solidFill>
                <a:effectLst>
                  <a:outerShdw blurRad="38100" dist="38100" dir="2700000" algn="tl">
                    <a:srgbClr val="000000">
                      <a:alpha val="43137"/>
                    </a:srgbClr>
                  </a:outerShdw>
                </a:effectLst>
                <a:latin typeface="Calibri" pitchFamily="34" charset="0"/>
                <a:cs typeface="Calibri" pitchFamily="34" charset="0"/>
              </a:rPr>
              <a:t>EXIMBANK </a:t>
            </a:r>
            <a:r>
              <a:rPr lang="tr-TR" sz="2700" b="1" dirty="0">
                <a:solidFill>
                  <a:srgbClr val="990000"/>
                </a:solidFill>
                <a:effectLst>
                  <a:outerShdw blurRad="38100" dist="38100" dir="2700000" algn="tl">
                    <a:srgbClr val="000000">
                      <a:alpha val="43137"/>
                    </a:srgbClr>
                  </a:outerShdw>
                </a:effectLst>
                <a:latin typeface="Calibri" pitchFamily="34" charset="0"/>
                <a:cs typeface="Calibri" pitchFamily="34" charset="0"/>
              </a:rPr>
              <a:t>ALICI KREDİLERİNDE </a:t>
            </a:r>
            <a:r>
              <a:rPr lang="tr-TR" sz="2700" b="1" dirty="0" smtClean="0">
                <a:solidFill>
                  <a:srgbClr val="990000"/>
                </a:solidFill>
                <a:effectLst>
                  <a:outerShdw blurRad="38100" dist="38100" dir="2700000" algn="tl">
                    <a:srgbClr val="000000">
                      <a:alpha val="43137"/>
                    </a:srgbClr>
                  </a:outerShdw>
                </a:effectLst>
                <a:latin typeface="Calibri" pitchFamily="34" charset="0"/>
                <a:cs typeface="Calibri" pitchFamily="34" charset="0"/>
              </a:rPr>
              <a:t>FAİZ DESTEĞİ</a:t>
            </a:r>
          </a:p>
          <a:p>
            <a:r>
              <a:rPr lang="tr-TR" b="1" dirty="0" smtClean="0">
                <a:solidFill>
                  <a:schemeClr val="bg1"/>
                </a:solidFill>
                <a:latin typeface="Calibri" pitchFamily="34" charset="0"/>
                <a:cs typeface="Calibri" pitchFamily="34" charset="0"/>
              </a:rPr>
              <a:t>İHRACATI </a:t>
            </a:r>
            <a:r>
              <a:rPr lang="tr-TR" b="1" dirty="0">
                <a:solidFill>
                  <a:schemeClr val="bg1"/>
                </a:solidFill>
                <a:latin typeface="Calibri" pitchFamily="34" charset="0"/>
                <a:cs typeface="Calibri" pitchFamily="34" charset="0"/>
              </a:rPr>
              <a:t>TİCARİLEŞME DESTEĞİ </a:t>
            </a:r>
            <a:endParaRPr lang="tr-TR" b="1" dirty="0" smtClean="0">
              <a:solidFill>
                <a:schemeClr val="bg1"/>
              </a:solidFill>
              <a:latin typeface="Calibri" pitchFamily="34" charset="0"/>
              <a:cs typeface="Calibri" pitchFamily="34" charset="0"/>
            </a:endParaRPr>
          </a:p>
        </p:txBody>
      </p:sp>
    </p:spTree>
    <p:extLst>
      <p:ext uri="{BB962C8B-B14F-4D97-AF65-F5344CB8AC3E}">
        <p14:creationId xmlns:p14="http://schemas.microsoft.com/office/powerpoint/2010/main" val="3784067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3C5A7D2A-A6CC-491E-9572-17D0D067E594}" type="slidenum">
              <a:rPr lang="en-US" altLang="tr-TR" smtClean="0"/>
              <a:pPr>
                <a:defRPr/>
              </a:pPr>
              <a:t>14</a:t>
            </a:fld>
            <a:endParaRPr lang="en-US" altLang="tr-TR"/>
          </a:p>
        </p:txBody>
      </p:sp>
      <p:sp>
        <p:nvSpPr>
          <p:cNvPr id="27" name="Metin kutusu 26"/>
          <p:cNvSpPr txBox="1"/>
          <p:nvPr/>
        </p:nvSpPr>
        <p:spPr>
          <a:xfrm>
            <a:off x="539552" y="855390"/>
            <a:ext cx="8280920" cy="5324535"/>
          </a:xfrm>
          <a:prstGeom prst="rect">
            <a:avLst/>
          </a:prstGeom>
          <a:noFill/>
        </p:spPr>
        <p:txBody>
          <a:bodyPr wrap="square" rtlCol="0">
            <a:spAutoFit/>
          </a:bodyPr>
          <a:lstStyle/>
          <a:p>
            <a:pPr algn="just">
              <a:defRPr/>
            </a:pPr>
            <a:endParaRPr lang="tr-TR" sz="2000" dirty="0">
              <a:cs typeface="ＭＳ Ｐゴシック" charset="0"/>
            </a:endParaRPr>
          </a:p>
          <a:p>
            <a:pPr algn="just">
              <a:defRPr/>
            </a:pPr>
            <a:r>
              <a:rPr lang="en-GB" sz="2000" b="1" dirty="0" err="1">
                <a:cs typeface="ＭＳ Ｐゴシック" charset="0"/>
              </a:rPr>
              <a:t>Yurtdışındaki</a:t>
            </a:r>
            <a:r>
              <a:rPr lang="en-GB" sz="2000" b="1" dirty="0">
                <a:cs typeface="ＭＳ Ｐゴシック" charset="0"/>
              </a:rPr>
              <a:t> </a:t>
            </a:r>
            <a:r>
              <a:rPr lang="tr-TR" sz="2000" b="1" dirty="0">
                <a:cs typeface="ＭＳ Ｐゴシック" charset="0"/>
              </a:rPr>
              <a:t>alıcılara</a:t>
            </a:r>
            <a:r>
              <a:rPr lang="en-GB" sz="2000" b="1" dirty="0">
                <a:cs typeface="ＭＳ Ｐゴシック" charset="0"/>
              </a:rPr>
              <a:t> </a:t>
            </a:r>
            <a:r>
              <a:rPr lang="en-GB" sz="2000" b="1" dirty="0" err="1">
                <a:cs typeface="ＭＳ Ｐゴシック" charset="0"/>
              </a:rPr>
              <a:t>daha</a:t>
            </a:r>
            <a:r>
              <a:rPr lang="en-GB" sz="2000" b="1" dirty="0">
                <a:cs typeface="ＭＳ Ｐゴシック" charset="0"/>
              </a:rPr>
              <a:t> </a:t>
            </a:r>
            <a:r>
              <a:rPr lang="en-GB" sz="2000" b="1" dirty="0" err="1">
                <a:cs typeface="ＭＳ Ｐゴシック" charset="0"/>
              </a:rPr>
              <a:t>düşük</a:t>
            </a:r>
            <a:r>
              <a:rPr lang="en-GB" sz="2000" b="1" dirty="0">
                <a:cs typeface="ＭＳ Ｐゴシック" charset="0"/>
              </a:rPr>
              <a:t> </a:t>
            </a:r>
            <a:r>
              <a:rPr lang="en-GB" sz="2000" b="1" dirty="0" err="1">
                <a:cs typeface="ＭＳ Ｐゴシック" charset="0"/>
              </a:rPr>
              <a:t>faizli</a:t>
            </a:r>
            <a:r>
              <a:rPr lang="en-GB" sz="2000" b="1" dirty="0">
                <a:cs typeface="ＭＳ Ｐゴシック" charset="0"/>
              </a:rPr>
              <a:t> </a:t>
            </a:r>
            <a:r>
              <a:rPr lang="en-GB" sz="2000" b="1" dirty="0" err="1">
                <a:cs typeface="ＭＳ Ｐゴシック" charset="0"/>
              </a:rPr>
              <a:t>kredi</a:t>
            </a:r>
            <a:r>
              <a:rPr lang="en-GB" sz="2000" b="1" dirty="0">
                <a:cs typeface="ＭＳ Ｐゴシック" charset="0"/>
              </a:rPr>
              <a:t> </a:t>
            </a:r>
            <a:r>
              <a:rPr lang="en-GB" sz="2000" b="1" dirty="0" err="1" smtClean="0">
                <a:cs typeface="ＭＳ Ｐゴシック" charset="0"/>
              </a:rPr>
              <a:t>sağlayarak</a:t>
            </a:r>
            <a:r>
              <a:rPr lang="tr-TR" sz="2000" b="1" dirty="0" smtClean="0">
                <a:cs typeface="ＭＳ Ｐゴシック" charset="0"/>
              </a:rPr>
              <a:t>,</a:t>
            </a:r>
            <a:r>
              <a:rPr lang="en-GB" sz="2000" b="1" dirty="0" smtClean="0">
                <a:cs typeface="ＭＳ Ｐゴシック" charset="0"/>
              </a:rPr>
              <a:t> </a:t>
            </a:r>
            <a:r>
              <a:rPr lang="en-GB" sz="2000" b="1" dirty="0" err="1">
                <a:cs typeface="ＭＳ Ｐゴシック" charset="0"/>
              </a:rPr>
              <a:t>makine</a:t>
            </a:r>
            <a:r>
              <a:rPr lang="en-GB" sz="2000" b="1" dirty="0">
                <a:cs typeface="ＭＳ Ｐゴシック" charset="0"/>
              </a:rPr>
              <a:t> </a:t>
            </a:r>
            <a:r>
              <a:rPr lang="en-GB" sz="2000" b="1" dirty="0" err="1">
                <a:cs typeface="ＭＳ Ｐゴシック" charset="0"/>
              </a:rPr>
              <a:t>ve</a:t>
            </a:r>
            <a:r>
              <a:rPr lang="en-GB" sz="2000" b="1" dirty="0">
                <a:cs typeface="ＭＳ Ｐゴシック" charset="0"/>
              </a:rPr>
              <a:t> </a:t>
            </a:r>
            <a:r>
              <a:rPr lang="en-GB" sz="2000" b="1" dirty="0" err="1">
                <a:cs typeface="ＭＳ Ｐゴシック" charset="0"/>
              </a:rPr>
              <a:t>yatırım</a:t>
            </a:r>
            <a:r>
              <a:rPr lang="en-GB" sz="2000" b="1" dirty="0">
                <a:cs typeface="ＭＳ Ｐゴシック" charset="0"/>
              </a:rPr>
              <a:t> </a:t>
            </a:r>
            <a:r>
              <a:rPr lang="en-GB" sz="2000" b="1" dirty="0" err="1">
                <a:cs typeface="ＭＳ Ｐゴシック" charset="0"/>
              </a:rPr>
              <a:t>malı</a:t>
            </a:r>
            <a:r>
              <a:rPr lang="en-GB" sz="2000" b="1" dirty="0">
                <a:cs typeface="ＭＳ Ｐゴシック" charset="0"/>
              </a:rPr>
              <a:t> </a:t>
            </a:r>
            <a:r>
              <a:rPr lang="en-GB" sz="2000" b="1" dirty="0" err="1">
                <a:cs typeface="ＭＳ Ｐゴシック" charset="0"/>
              </a:rPr>
              <a:t>ihracatımızı</a:t>
            </a:r>
            <a:r>
              <a:rPr lang="en-GB" sz="2000" b="1" dirty="0">
                <a:cs typeface="ＭＳ Ｐゴシック" charset="0"/>
              </a:rPr>
              <a:t> </a:t>
            </a:r>
            <a:r>
              <a:rPr lang="en-GB" sz="2000" b="1" dirty="0" err="1">
                <a:cs typeface="ＭＳ Ｐゴシック" charset="0"/>
              </a:rPr>
              <a:t>artırmak</a:t>
            </a:r>
            <a:r>
              <a:rPr lang="tr-TR" sz="2000" b="1" dirty="0">
                <a:cs typeface="ＭＳ Ｐゴシック" charset="0"/>
              </a:rPr>
              <a:t> vizyonuyla oluşturulan destek mekanizması kapsamında;</a:t>
            </a:r>
            <a:endParaRPr lang="en-GB" sz="2000" b="1" dirty="0">
              <a:cs typeface="ＭＳ Ｐゴシック" charset="0"/>
            </a:endParaRPr>
          </a:p>
          <a:p>
            <a:pPr marL="285750" indent="-285750" algn="just">
              <a:buFont typeface="Wingdings" panose="05000000000000000000" pitchFamily="2" charset="2"/>
              <a:buChar char="Ø"/>
              <a:defRPr/>
            </a:pPr>
            <a:endParaRPr lang="tr-TR" sz="2000" dirty="0">
              <a:cs typeface="ＭＳ Ｐゴシック" charset="0"/>
            </a:endParaRPr>
          </a:p>
          <a:p>
            <a:pPr marL="285750" indent="-285750" algn="just">
              <a:buFont typeface="Wingdings" panose="05000000000000000000" pitchFamily="2" charset="2"/>
              <a:buChar char="Ø"/>
              <a:defRPr/>
            </a:pPr>
            <a:r>
              <a:rPr lang="tr-TR" sz="2000" dirty="0">
                <a:cs typeface="ＭＳ Ｐゴシック" charset="0"/>
              </a:rPr>
              <a:t>Orta ve uzun vadeli yatırım malı ihracatı alıcı kredilerinde Eximbank’ın uyguladığı faiz oranı ile CIRR (Commercial </a:t>
            </a:r>
            <a:r>
              <a:rPr lang="tr-TR" sz="2000" dirty="0" err="1">
                <a:cs typeface="ＭＳ Ｐゴシック" charset="0"/>
              </a:rPr>
              <a:t>Interest</a:t>
            </a:r>
            <a:r>
              <a:rPr lang="tr-TR" sz="2000" dirty="0">
                <a:cs typeface="ＭＳ Ｐゴシック" charset="0"/>
              </a:rPr>
              <a:t> Reference Rate) arasındaki farka tekabül eden </a:t>
            </a:r>
            <a:r>
              <a:rPr lang="tr-TR" sz="2000" b="1" dirty="0">
                <a:cs typeface="ＭＳ Ｐゴシック" charset="0"/>
              </a:rPr>
              <a:t>faiz </a:t>
            </a:r>
            <a:r>
              <a:rPr lang="tr-TR" sz="2000" b="1" dirty="0" smtClean="0">
                <a:cs typeface="ＭＳ Ｐゴシック" charset="0"/>
              </a:rPr>
              <a:t>gideri </a:t>
            </a:r>
            <a:r>
              <a:rPr lang="tr-TR" sz="2000" dirty="0" smtClean="0">
                <a:cs typeface="ＭＳ Ｐゴシック" charset="0"/>
              </a:rPr>
              <a:t>desteklenmektedir</a:t>
            </a:r>
            <a:r>
              <a:rPr lang="tr-TR" sz="2000" dirty="0">
                <a:cs typeface="ＭＳ Ｐゴシック" charset="0"/>
              </a:rPr>
              <a:t>.</a:t>
            </a:r>
          </a:p>
          <a:p>
            <a:pPr algn="just">
              <a:defRPr/>
            </a:pPr>
            <a:endParaRPr lang="en-GB" sz="2000" dirty="0">
              <a:cs typeface="ＭＳ Ｐゴシック" charset="0"/>
            </a:endParaRPr>
          </a:p>
          <a:p>
            <a:pPr marL="285750" indent="-285750" algn="just">
              <a:buFont typeface="Wingdings" panose="05000000000000000000" pitchFamily="2" charset="2"/>
              <a:buChar char="Ø"/>
              <a:defRPr/>
            </a:pPr>
            <a:r>
              <a:rPr lang="tr-TR" altLang="tr-TR" sz="2000" dirty="0"/>
              <a:t>Orta ve uzun vadeli yatırım malı ihracatı gerçekleştiren </a:t>
            </a:r>
            <a:r>
              <a:rPr lang="tr-TR" altLang="tr-TR" sz="2000" b="1" dirty="0"/>
              <a:t>yurtdışındaki alıcılara ucuz finansman </a:t>
            </a:r>
            <a:r>
              <a:rPr lang="tr-TR" altLang="tr-TR" sz="2000" dirty="0"/>
              <a:t>imkânı tanı</a:t>
            </a:r>
            <a:r>
              <a:rPr lang="en-GB" altLang="tr-TR" sz="2000" dirty="0" smtClean="0"/>
              <a:t>n</a:t>
            </a:r>
            <a:r>
              <a:rPr lang="tr-TR" altLang="tr-TR" sz="2000" dirty="0" err="1" smtClean="0"/>
              <a:t>mıştır</a:t>
            </a:r>
            <a:r>
              <a:rPr lang="tr-TR" altLang="tr-TR" sz="2000" dirty="0" smtClean="0"/>
              <a:t>.</a:t>
            </a:r>
            <a:endParaRPr lang="tr-TR" altLang="tr-TR" sz="2000" dirty="0"/>
          </a:p>
          <a:p>
            <a:pPr algn="just">
              <a:defRPr/>
            </a:pPr>
            <a:endParaRPr lang="en-GB" sz="2000" dirty="0"/>
          </a:p>
          <a:p>
            <a:pPr marL="285750" indent="-285750" algn="just">
              <a:buFont typeface="Wingdings" panose="05000000000000000000" pitchFamily="2" charset="2"/>
              <a:buChar char="Ø"/>
              <a:defRPr/>
            </a:pPr>
            <a:r>
              <a:rPr lang="tr-TR" sz="2000" dirty="0"/>
              <a:t>Çeşitli destek programları ile CIRR oranı uygulayan ABD, İngiltere, İtalya, İspanya, Macaristan ve Brezilya’da olduğu gibi</a:t>
            </a:r>
            <a:r>
              <a:rPr lang="en-GB" sz="2000" dirty="0"/>
              <a:t> </a:t>
            </a:r>
            <a:r>
              <a:rPr lang="tr-TR" sz="2000" b="1" dirty="0"/>
              <a:t>düşük faizli alıcı kredisi </a:t>
            </a:r>
            <a:r>
              <a:rPr lang="tr-TR" sz="2000" dirty="0"/>
              <a:t>imkanı ile firmalarımızın rekabet gücü artırılacaktır.</a:t>
            </a:r>
            <a:endParaRPr lang="en-GB" sz="2000" dirty="0"/>
          </a:p>
          <a:p>
            <a:pPr marL="285750" indent="-285750" algn="just">
              <a:buFont typeface="Wingdings" panose="05000000000000000000" pitchFamily="2" charset="2"/>
              <a:buChar char="Ø"/>
              <a:defRPr/>
            </a:pPr>
            <a:endParaRPr lang="en-GB" sz="2000" dirty="0" smtClean="0">
              <a:cs typeface="ＭＳ Ｐゴシック" charset="0"/>
            </a:endParaRPr>
          </a:p>
          <a:p>
            <a:endParaRPr lang="tr-TR" sz="2000" dirty="0" smtClean="0"/>
          </a:p>
        </p:txBody>
      </p:sp>
      <p:sp>
        <p:nvSpPr>
          <p:cNvPr id="2" name="Title 1"/>
          <p:cNvSpPr>
            <a:spLocks noGrp="1"/>
          </p:cNvSpPr>
          <p:nvPr>
            <p:ph type="title"/>
          </p:nvPr>
        </p:nvSpPr>
        <p:spPr>
          <a:xfrm>
            <a:off x="1259632" y="332656"/>
            <a:ext cx="7837879" cy="476844"/>
          </a:xfrm>
        </p:spPr>
        <p:txBody>
          <a:bodyPr>
            <a:noAutofit/>
          </a:bodyPr>
          <a:lstStyle/>
          <a:p>
            <a:r>
              <a:rPr lang="tr-TR" sz="2800" dirty="0">
                <a:effectLst/>
              </a:rPr>
              <a:t>EXIMBANK ALICI KREDİLERİNDE FAİZ DESTEĞİ</a:t>
            </a:r>
            <a:endParaRPr lang="en-US" sz="2800" dirty="0"/>
          </a:p>
        </p:txBody>
      </p:sp>
      <p:sp>
        <p:nvSpPr>
          <p:cNvPr id="6" name="Altbilgi Yer Tutucusu 2"/>
          <p:cNvSpPr txBox="1">
            <a:spLocks/>
          </p:cNvSpPr>
          <p:nvPr/>
        </p:nvSpPr>
        <p:spPr>
          <a:xfrm>
            <a:off x="107950" y="6524625"/>
            <a:ext cx="80645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defRPr/>
            </a:pPr>
            <a:r>
              <a:rPr lang="sv-SE" dirty="0" smtClean="0"/>
              <a:t>Ekonomi Bakanlığı</a:t>
            </a:r>
            <a:r>
              <a:rPr lang="tr-TR" dirty="0" smtClean="0"/>
              <a:t> - İhracat Genel Müdürlüğü</a:t>
            </a:r>
            <a:endParaRPr lang="tr-TR" dirty="0"/>
          </a:p>
        </p:txBody>
      </p:sp>
    </p:spTree>
    <p:extLst>
      <p:ext uri="{BB962C8B-B14F-4D97-AF65-F5344CB8AC3E}">
        <p14:creationId xmlns:p14="http://schemas.microsoft.com/office/powerpoint/2010/main" val="3120182276"/>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4294967295"/>
          </p:nvPr>
        </p:nvSpPr>
        <p:spPr>
          <a:xfrm>
            <a:off x="1043608" y="2924944"/>
            <a:ext cx="7704856" cy="1944216"/>
          </a:xfrm>
        </p:spPr>
        <p:txBody>
          <a:bodyPr>
            <a:normAutofit/>
          </a:bodyPr>
          <a:lstStyle/>
          <a:p>
            <a:r>
              <a:rPr lang="tr-TR" sz="2700" b="1" dirty="0" smtClean="0">
                <a:solidFill>
                  <a:srgbClr val="990000"/>
                </a:solidFill>
                <a:effectLst>
                  <a:outerShdw blurRad="38100" dist="38100" dir="2700000" algn="tl">
                    <a:srgbClr val="000000">
                      <a:alpha val="43137"/>
                    </a:srgbClr>
                  </a:outerShdw>
                </a:effectLst>
                <a:latin typeface="Calibri" pitchFamily="34" charset="0"/>
                <a:cs typeface="Calibri" pitchFamily="34" charset="0"/>
              </a:rPr>
              <a:t>EXIMBANK SİGORTA TAZMİN DESTEĞİ</a:t>
            </a:r>
          </a:p>
          <a:p>
            <a:r>
              <a:rPr lang="tr-TR" b="1" dirty="0" smtClean="0">
                <a:solidFill>
                  <a:schemeClr val="bg1"/>
                </a:solidFill>
                <a:latin typeface="Calibri" pitchFamily="34" charset="0"/>
                <a:cs typeface="Calibri" pitchFamily="34" charset="0"/>
              </a:rPr>
              <a:t>İHRACATI </a:t>
            </a:r>
            <a:r>
              <a:rPr lang="tr-TR" b="1" dirty="0">
                <a:solidFill>
                  <a:schemeClr val="bg1"/>
                </a:solidFill>
                <a:latin typeface="Calibri" pitchFamily="34" charset="0"/>
                <a:cs typeface="Calibri" pitchFamily="34" charset="0"/>
              </a:rPr>
              <a:t>TİCARİLEŞME DESTEĞİ </a:t>
            </a:r>
            <a:endParaRPr lang="tr-TR" b="1" dirty="0" smtClean="0">
              <a:solidFill>
                <a:schemeClr val="bg1"/>
              </a:solidFill>
              <a:latin typeface="Calibri" pitchFamily="34" charset="0"/>
              <a:cs typeface="Calibri" pitchFamily="34" charset="0"/>
            </a:endParaRPr>
          </a:p>
        </p:txBody>
      </p:sp>
    </p:spTree>
    <p:extLst>
      <p:ext uri="{BB962C8B-B14F-4D97-AF65-F5344CB8AC3E}">
        <p14:creationId xmlns:p14="http://schemas.microsoft.com/office/powerpoint/2010/main" val="27791296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3C5A7D2A-A6CC-491E-9572-17D0D067E594}" type="slidenum">
              <a:rPr lang="en-US" altLang="tr-TR" smtClean="0"/>
              <a:pPr>
                <a:defRPr/>
              </a:pPr>
              <a:t>16</a:t>
            </a:fld>
            <a:endParaRPr lang="en-US" altLang="tr-TR"/>
          </a:p>
        </p:txBody>
      </p:sp>
      <p:sp>
        <p:nvSpPr>
          <p:cNvPr id="27" name="Metin kutusu 26"/>
          <p:cNvSpPr txBox="1"/>
          <p:nvPr/>
        </p:nvSpPr>
        <p:spPr>
          <a:xfrm>
            <a:off x="537137" y="980728"/>
            <a:ext cx="8461573" cy="4093428"/>
          </a:xfrm>
          <a:prstGeom prst="rect">
            <a:avLst/>
          </a:prstGeom>
          <a:noFill/>
        </p:spPr>
        <p:txBody>
          <a:bodyPr wrap="square" rtlCol="0">
            <a:spAutoFit/>
          </a:bodyPr>
          <a:lstStyle/>
          <a:p>
            <a:endParaRPr lang="en-GB" sz="2000" dirty="0" smtClean="0"/>
          </a:p>
          <a:p>
            <a:pPr algn="just">
              <a:defRPr/>
            </a:pPr>
            <a:r>
              <a:rPr lang="tr-TR" sz="2000" b="1" dirty="0">
                <a:cs typeface="ＭＳ Ｐゴシック" charset="0"/>
              </a:rPr>
              <a:t>İhracatçılarımızın yeni pazarlara girerken üstlendikleri risklerin Eximbank tarafından daha cesur bir şekilde sigortalanmasının sağlanması </a:t>
            </a:r>
            <a:r>
              <a:rPr lang="tr-TR" sz="2000" b="1" dirty="0" smtClean="0">
                <a:cs typeface="ＭＳ Ｐゴシック" charset="0"/>
              </a:rPr>
              <a:t>amacıyla; </a:t>
            </a:r>
            <a:endParaRPr lang="tr-TR" sz="2000" b="1" dirty="0">
              <a:cs typeface="ＭＳ Ｐゴシック" charset="0"/>
            </a:endParaRPr>
          </a:p>
          <a:p>
            <a:pPr algn="just"/>
            <a:endParaRPr lang="tr-TR" sz="2000" dirty="0"/>
          </a:p>
          <a:p>
            <a:pPr marL="285750" indent="-285750" algn="just">
              <a:buFont typeface="Wingdings" panose="05000000000000000000" pitchFamily="2" charset="2"/>
              <a:buChar char="Ø"/>
              <a:defRPr/>
            </a:pPr>
            <a:r>
              <a:rPr lang="tr-TR" sz="2000" b="1" dirty="0">
                <a:solidFill>
                  <a:srgbClr val="FF0000"/>
                </a:solidFill>
              </a:rPr>
              <a:t>Kredi Sigortası Tazmin </a:t>
            </a:r>
            <a:r>
              <a:rPr lang="tr-TR" sz="2000" b="1" dirty="0" smtClean="0">
                <a:solidFill>
                  <a:srgbClr val="FF0000"/>
                </a:solidFill>
              </a:rPr>
              <a:t>Desteği: </a:t>
            </a:r>
            <a:r>
              <a:rPr lang="tr-TR" sz="2000" dirty="0" smtClean="0"/>
              <a:t>Eximbank’ın, tazminat </a:t>
            </a:r>
            <a:r>
              <a:rPr lang="tr-TR" sz="2000" dirty="0"/>
              <a:t>ödemeleri neticesinde </a:t>
            </a:r>
            <a:r>
              <a:rPr lang="tr-TR" sz="2000" dirty="0" smtClean="0"/>
              <a:t>oluşan, </a:t>
            </a:r>
            <a:r>
              <a:rPr lang="tr-TR" sz="2000" dirty="0"/>
              <a:t>zarar oranının </a:t>
            </a:r>
            <a:r>
              <a:rPr lang="tr-TR" sz="2000" dirty="0" smtClean="0"/>
              <a:t>%60’ın </a:t>
            </a:r>
            <a:r>
              <a:rPr lang="tr-TR" sz="2000" dirty="0"/>
              <a:t>üzerine çıkması durumunda, bu oranın üzerinde </a:t>
            </a:r>
            <a:r>
              <a:rPr lang="tr-TR" sz="2000" dirty="0" smtClean="0"/>
              <a:t>kalan </a:t>
            </a:r>
            <a:r>
              <a:rPr lang="tr-TR" sz="2000" dirty="0"/>
              <a:t>giderler </a:t>
            </a:r>
            <a:r>
              <a:rPr lang="tr-TR" sz="2000" b="1" dirty="0"/>
              <a:t>20 milyon ABD Dolarına kadar </a:t>
            </a:r>
            <a:r>
              <a:rPr lang="tr-TR" sz="2000" dirty="0"/>
              <a:t>desteklenmektedir.</a:t>
            </a:r>
            <a:endParaRPr lang="en-GB" sz="2000" dirty="0"/>
          </a:p>
          <a:p>
            <a:pPr marL="285750" indent="-285750" algn="just">
              <a:buFont typeface="Wingdings" panose="05000000000000000000" pitchFamily="2" charset="2"/>
              <a:buChar char="Ø"/>
              <a:defRPr/>
            </a:pPr>
            <a:endParaRPr lang="tr-TR" sz="2000" dirty="0"/>
          </a:p>
          <a:p>
            <a:pPr marL="285750" indent="-285750" algn="just">
              <a:buFont typeface="Wingdings" panose="05000000000000000000" pitchFamily="2" charset="2"/>
              <a:buChar char="Ø"/>
              <a:defRPr/>
            </a:pPr>
            <a:r>
              <a:rPr lang="tr-TR" sz="2000" b="1" dirty="0">
                <a:solidFill>
                  <a:srgbClr val="FF0000"/>
                </a:solidFill>
              </a:rPr>
              <a:t>Proje Bazlı İhracat Sigortası </a:t>
            </a:r>
            <a:r>
              <a:rPr lang="tr-TR" sz="2000" b="1" dirty="0" smtClean="0">
                <a:solidFill>
                  <a:srgbClr val="FF0000"/>
                </a:solidFill>
              </a:rPr>
              <a:t>Desteği: </a:t>
            </a:r>
            <a:r>
              <a:rPr lang="tr-TR" sz="2000" dirty="0" smtClean="0"/>
              <a:t>Yatırım </a:t>
            </a:r>
            <a:r>
              <a:rPr lang="tr-TR" sz="2000" dirty="0"/>
              <a:t>malı ve makina gibi orta/uzun vadeli sigortaya konu nitelikteki mal ihracatının sigortalanmasına yönelik işlemlerde, Eximbank tarafından yapılan tazminat ödemelerinin </a:t>
            </a:r>
            <a:r>
              <a:rPr lang="tr-TR" sz="2000" dirty="0" err="1"/>
              <a:t>reasüre</a:t>
            </a:r>
            <a:r>
              <a:rPr lang="tr-TR" sz="2000" dirty="0"/>
              <a:t> edilemeyen kısmı  % 50 oranında yıllık </a:t>
            </a:r>
            <a:r>
              <a:rPr lang="tr-TR" sz="2000" b="1" dirty="0"/>
              <a:t>100 milyon ABD Dolarına kadar </a:t>
            </a:r>
            <a:r>
              <a:rPr lang="tr-TR" sz="2000" dirty="0"/>
              <a:t>desteklenmektedir.</a:t>
            </a:r>
          </a:p>
        </p:txBody>
      </p:sp>
      <p:sp>
        <p:nvSpPr>
          <p:cNvPr id="6" name="Rectangle 5"/>
          <p:cNvSpPr/>
          <p:nvPr/>
        </p:nvSpPr>
        <p:spPr>
          <a:xfrm>
            <a:off x="2411760" y="260648"/>
            <a:ext cx="6563239" cy="584775"/>
          </a:xfrm>
          <a:prstGeom prst="rect">
            <a:avLst/>
          </a:prstGeom>
        </p:spPr>
        <p:txBody>
          <a:bodyPr wrap="square">
            <a:spAutoFit/>
          </a:bodyPr>
          <a:lstStyle/>
          <a:p>
            <a:pPr lvl="0" algn="r"/>
            <a:r>
              <a:rPr lang="tr-TR" sz="3200" b="1" dirty="0">
                <a:solidFill>
                  <a:schemeClr val="bg1"/>
                </a:solidFill>
              </a:rPr>
              <a:t>EXIMBANK </a:t>
            </a:r>
            <a:r>
              <a:rPr lang="en-GB" sz="3200" b="1" dirty="0">
                <a:solidFill>
                  <a:schemeClr val="bg1"/>
                </a:solidFill>
              </a:rPr>
              <a:t>SİGORTA TAZMİN </a:t>
            </a:r>
            <a:r>
              <a:rPr lang="tr-TR" sz="3200" b="1" dirty="0" smtClean="0">
                <a:solidFill>
                  <a:schemeClr val="bg1"/>
                </a:solidFill>
              </a:rPr>
              <a:t>DE</a:t>
            </a:r>
            <a:r>
              <a:rPr lang="en-GB" sz="3200" b="1" dirty="0" smtClean="0">
                <a:solidFill>
                  <a:schemeClr val="bg1"/>
                </a:solidFill>
              </a:rPr>
              <a:t>STEĞİ</a:t>
            </a:r>
            <a:endParaRPr lang="en-US" sz="3200" b="1" dirty="0">
              <a:solidFill>
                <a:schemeClr val="bg1"/>
              </a:solidFill>
            </a:endParaRPr>
          </a:p>
        </p:txBody>
      </p:sp>
      <p:sp>
        <p:nvSpPr>
          <p:cNvPr id="7" name="Altbilgi Yer Tutucusu 2"/>
          <p:cNvSpPr txBox="1">
            <a:spLocks/>
          </p:cNvSpPr>
          <p:nvPr/>
        </p:nvSpPr>
        <p:spPr>
          <a:xfrm>
            <a:off x="107950" y="6524625"/>
            <a:ext cx="80645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defRPr/>
            </a:pPr>
            <a:r>
              <a:rPr lang="sv-SE" dirty="0" smtClean="0"/>
              <a:t>Ekonomi Bakanlığı</a:t>
            </a:r>
            <a:r>
              <a:rPr lang="tr-TR" dirty="0" smtClean="0"/>
              <a:t> - İhracat Genel Müdürlüğü</a:t>
            </a:r>
            <a:endParaRPr lang="tr-TR" dirty="0"/>
          </a:p>
        </p:txBody>
      </p:sp>
    </p:spTree>
    <p:extLst>
      <p:ext uri="{BB962C8B-B14F-4D97-AF65-F5344CB8AC3E}">
        <p14:creationId xmlns:p14="http://schemas.microsoft.com/office/powerpoint/2010/main" val="224593058"/>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4294967295"/>
          </p:nvPr>
        </p:nvSpPr>
        <p:spPr>
          <a:xfrm>
            <a:off x="1043608" y="2924944"/>
            <a:ext cx="7704856" cy="1944216"/>
          </a:xfrm>
        </p:spPr>
        <p:txBody>
          <a:bodyPr>
            <a:normAutofit/>
          </a:bodyPr>
          <a:lstStyle/>
          <a:p>
            <a:r>
              <a:rPr lang="tr-TR" sz="2700" b="1" dirty="0">
                <a:solidFill>
                  <a:srgbClr val="990000"/>
                </a:solidFill>
                <a:effectLst>
                  <a:outerShdw blurRad="38100" dist="38100" dir="2700000" algn="tl">
                    <a:srgbClr val="000000">
                      <a:alpha val="43137"/>
                    </a:srgbClr>
                  </a:outerShdw>
                </a:effectLst>
                <a:latin typeface="Calibri" pitchFamily="34" charset="0"/>
                <a:cs typeface="Calibri" pitchFamily="34" charset="0"/>
              </a:rPr>
              <a:t>ORTA-YÜKSEK VE YÜKSEK TEKNOLOJİLİ ÜRÜN İHRACATI TİCARİLEŞME DESTEĞİ </a:t>
            </a:r>
          </a:p>
        </p:txBody>
      </p:sp>
    </p:spTree>
    <p:extLst>
      <p:ext uri="{BB962C8B-B14F-4D97-AF65-F5344CB8AC3E}">
        <p14:creationId xmlns:p14="http://schemas.microsoft.com/office/powerpoint/2010/main" val="23270605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3C5A7D2A-A6CC-491E-9572-17D0D067E594}" type="slidenum">
              <a:rPr lang="en-US" altLang="tr-TR" smtClean="0"/>
              <a:pPr>
                <a:defRPr/>
              </a:pPr>
              <a:t>18</a:t>
            </a:fld>
            <a:endParaRPr lang="en-US" altLang="tr-TR"/>
          </a:p>
        </p:txBody>
      </p:sp>
      <p:sp>
        <p:nvSpPr>
          <p:cNvPr id="27" name="Metin kutusu 26"/>
          <p:cNvSpPr txBox="1"/>
          <p:nvPr/>
        </p:nvSpPr>
        <p:spPr>
          <a:xfrm>
            <a:off x="578471" y="920889"/>
            <a:ext cx="8136904" cy="5262979"/>
          </a:xfrm>
          <a:prstGeom prst="rect">
            <a:avLst/>
          </a:prstGeom>
          <a:noFill/>
        </p:spPr>
        <p:txBody>
          <a:bodyPr wrap="square" rtlCol="0">
            <a:spAutoFit/>
          </a:bodyPr>
          <a:lstStyle/>
          <a:p>
            <a:pPr marL="0" indent="0" algn="just">
              <a:spcBef>
                <a:spcPts val="0"/>
              </a:spcBef>
              <a:buNone/>
              <a:defRPr/>
            </a:pPr>
            <a:r>
              <a:rPr lang="tr-TR" sz="2400" b="1" dirty="0" smtClean="0"/>
              <a:t>Katma </a:t>
            </a:r>
            <a:r>
              <a:rPr lang="tr-TR" sz="2400" b="1" dirty="0"/>
              <a:t>değerli ihracatın teşvik edilmesi ve ihracat</a:t>
            </a:r>
            <a:r>
              <a:rPr lang="en-GB" sz="2400" b="1" dirty="0" err="1"/>
              <a:t>ımızın</a:t>
            </a:r>
            <a:r>
              <a:rPr lang="tr-TR" sz="2400" b="1" dirty="0"/>
              <a:t> dağılımında orta ve yüksek teknoloji</a:t>
            </a:r>
            <a:r>
              <a:rPr lang="en-GB" sz="2400" b="1" dirty="0" err="1"/>
              <a:t>nin</a:t>
            </a:r>
            <a:r>
              <a:rPr lang="en-GB" sz="2400" b="1" dirty="0"/>
              <a:t> </a:t>
            </a:r>
            <a:r>
              <a:rPr lang="en-GB" sz="2400" b="1" dirty="0" err="1"/>
              <a:t>payını</a:t>
            </a:r>
            <a:r>
              <a:rPr lang="en-GB" sz="2400" b="1" dirty="0"/>
              <a:t> </a:t>
            </a:r>
            <a:r>
              <a:rPr lang="en-GB" sz="2400" b="1" dirty="0" err="1"/>
              <a:t>yükseltmek</a:t>
            </a:r>
            <a:r>
              <a:rPr lang="tr-TR" sz="2400" b="1" dirty="0"/>
              <a:t> </a:t>
            </a:r>
            <a:r>
              <a:rPr lang="tr-TR" sz="2400" b="1" dirty="0" smtClean="0"/>
              <a:t>amacıyla;</a:t>
            </a:r>
            <a:endParaRPr lang="en-GB" sz="2400" b="1" dirty="0"/>
          </a:p>
          <a:p>
            <a:pPr marL="0" indent="0" algn="just">
              <a:spcBef>
                <a:spcPts val="0"/>
              </a:spcBef>
              <a:buNone/>
              <a:defRPr/>
            </a:pPr>
            <a:r>
              <a:rPr lang="tr-TR" sz="2400" b="1" u="sng" dirty="0">
                <a:solidFill>
                  <a:srgbClr val="FF0000"/>
                </a:solidFill>
                <a:cs typeface="Arial" panose="020B0604020202020204" pitchFamily="34" charset="0"/>
              </a:rPr>
              <a:t> </a:t>
            </a:r>
            <a:endParaRPr lang="tr-TR" sz="2400" b="1" u="sng" dirty="0">
              <a:solidFill>
                <a:srgbClr val="FF0000"/>
              </a:solidFill>
            </a:endParaRPr>
          </a:p>
          <a:p>
            <a:pPr marL="342900" indent="-342900" algn="just">
              <a:buFont typeface="Arial" panose="020B0604020202020204" pitchFamily="34" charset="0"/>
              <a:buChar char="•"/>
              <a:defRPr/>
            </a:pPr>
            <a:r>
              <a:rPr lang="tr-TR" sz="2400" dirty="0"/>
              <a:t>OECD tanımına göre </a:t>
            </a:r>
            <a:r>
              <a:rPr lang="tr-TR" sz="2400" b="1" dirty="0"/>
              <a:t>orta-yüksek</a:t>
            </a:r>
            <a:r>
              <a:rPr lang="tr-TR" sz="2400" dirty="0"/>
              <a:t> </a:t>
            </a:r>
            <a:r>
              <a:rPr lang="tr-TR" sz="2400" dirty="0" smtClean="0"/>
              <a:t>veya </a:t>
            </a:r>
            <a:r>
              <a:rPr lang="tr-TR" sz="2400" b="1" dirty="0"/>
              <a:t>yüksek teknoloji </a:t>
            </a:r>
            <a:r>
              <a:rPr lang="tr-TR" sz="2400" dirty="0"/>
              <a:t>grubu </a:t>
            </a:r>
            <a:r>
              <a:rPr lang="tr-TR" sz="2400" dirty="0" smtClean="0"/>
              <a:t>içerisinde yer alan, </a:t>
            </a:r>
            <a:r>
              <a:rPr lang="tr-TR" sz="2400" b="1" dirty="0" smtClean="0"/>
              <a:t>Ar-Ge</a:t>
            </a:r>
            <a:r>
              <a:rPr lang="tr-TR" sz="2400" dirty="0" smtClean="0"/>
              <a:t> </a:t>
            </a:r>
            <a:r>
              <a:rPr lang="tr-TR" sz="2400" dirty="0"/>
              <a:t>sonucu geliştirilen </a:t>
            </a:r>
            <a:r>
              <a:rPr lang="tr-TR" sz="2400" dirty="0" smtClean="0"/>
              <a:t>ve </a:t>
            </a:r>
            <a:r>
              <a:rPr lang="tr-TR" sz="2400" dirty="0"/>
              <a:t>ticarileşen ürünlere destek verilecektir</a:t>
            </a:r>
            <a:r>
              <a:rPr lang="tr-TR" sz="2400" dirty="0" smtClean="0"/>
              <a:t>.</a:t>
            </a:r>
          </a:p>
          <a:p>
            <a:pPr algn="just">
              <a:defRPr/>
            </a:pPr>
            <a:endParaRPr lang="tr-TR" sz="2400" dirty="0"/>
          </a:p>
          <a:p>
            <a:pPr marL="342900" indent="-342900" algn="just">
              <a:buFont typeface="Arial" panose="020B0604020202020204" pitchFamily="34" charset="0"/>
              <a:buChar char="•"/>
              <a:defRPr/>
            </a:pPr>
            <a:r>
              <a:rPr lang="tr-TR" sz="2400" u="sng" dirty="0" smtClean="0"/>
              <a:t>Ayrıntılı bilgi için irtibat:</a:t>
            </a:r>
          </a:p>
          <a:p>
            <a:pPr marL="800100" lvl="1" indent="-342900" algn="just">
              <a:buFont typeface="Wingdings" panose="05000000000000000000" pitchFamily="2" charset="2"/>
              <a:buChar char="Ø"/>
              <a:defRPr/>
            </a:pPr>
            <a:r>
              <a:rPr lang="tr-TR" sz="2400" dirty="0" smtClean="0"/>
              <a:t>İbrahim KUMAŞ – 0312.2048835</a:t>
            </a:r>
          </a:p>
          <a:p>
            <a:pPr marL="800100" lvl="1" indent="-342900" algn="just">
              <a:buFont typeface="Wingdings" panose="05000000000000000000" pitchFamily="2" charset="2"/>
              <a:buChar char="Ø"/>
              <a:defRPr/>
            </a:pPr>
            <a:r>
              <a:rPr lang="tr-TR" sz="2400" dirty="0" smtClean="0"/>
              <a:t>Muhammed Emin Torunoğlu</a:t>
            </a:r>
            <a:r>
              <a:rPr lang="tr-TR" sz="2400" dirty="0"/>
              <a:t> –</a:t>
            </a:r>
            <a:r>
              <a:rPr lang="tr-TR" sz="2400" dirty="0" smtClean="0"/>
              <a:t> 0312.2048850</a:t>
            </a:r>
          </a:p>
          <a:p>
            <a:pPr marL="800100" lvl="1" indent="-342900" algn="just">
              <a:buFont typeface="Wingdings" panose="05000000000000000000" pitchFamily="2" charset="2"/>
              <a:buChar char="Ø"/>
              <a:defRPr/>
            </a:pPr>
            <a:r>
              <a:rPr lang="tr-TR" sz="2400" dirty="0" smtClean="0"/>
              <a:t>Barış Zeybek </a:t>
            </a:r>
            <a:r>
              <a:rPr lang="tr-TR" sz="2400" dirty="0"/>
              <a:t>– </a:t>
            </a:r>
            <a:r>
              <a:rPr lang="tr-TR" sz="2400" dirty="0" smtClean="0"/>
              <a:t>0312.2048842</a:t>
            </a:r>
            <a:endParaRPr lang="tr-TR" sz="2400" dirty="0"/>
          </a:p>
          <a:p>
            <a:pPr lvl="1" algn="just">
              <a:defRPr/>
            </a:pPr>
            <a:endParaRPr lang="tr-TR" sz="2400" dirty="0" smtClean="0"/>
          </a:p>
          <a:p>
            <a:pPr marL="342900" indent="-342900" algn="just">
              <a:buFont typeface="Arial" panose="020B0604020202020204" pitchFamily="34" charset="0"/>
              <a:buChar char="•"/>
              <a:defRPr/>
            </a:pPr>
            <a:endParaRPr lang="tr-TR" sz="2400" dirty="0"/>
          </a:p>
        </p:txBody>
      </p:sp>
      <p:sp>
        <p:nvSpPr>
          <p:cNvPr id="8" name="Unvan 1"/>
          <p:cNvSpPr>
            <a:spLocks noGrp="1"/>
          </p:cNvSpPr>
          <p:nvPr>
            <p:ph type="title"/>
          </p:nvPr>
        </p:nvSpPr>
        <p:spPr>
          <a:xfrm>
            <a:off x="911195" y="283610"/>
            <a:ext cx="7837879" cy="593040"/>
          </a:xfrm>
        </p:spPr>
        <p:txBody>
          <a:bodyPr>
            <a:noAutofit/>
          </a:bodyPr>
          <a:lstStyle/>
          <a:p>
            <a:r>
              <a:rPr lang="tr-TR" sz="1700" dirty="0" smtClean="0">
                <a:effectLst/>
              </a:rPr>
              <a:t>ORTA-YÜKSEK VE YÜKSEK TEKNOLOJİLİ ÜRÜN İHRACATI TİCARİLEŞME DESTEĞİ </a:t>
            </a:r>
            <a:r>
              <a:rPr lang="tr-TR" sz="1700" dirty="0" smtClean="0">
                <a:solidFill>
                  <a:srgbClr val="FF0000"/>
                </a:solidFill>
                <a:effectLst/>
              </a:rPr>
              <a:t> </a:t>
            </a:r>
            <a:endParaRPr lang="tr-TR" sz="1700" dirty="0">
              <a:solidFill>
                <a:srgbClr val="FF0000"/>
              </a:solidFill>
              <a:effectLst/>
            </a:endParaRPr>
          </a:p>
        </p:txBody>
      </p:sp>
      <p:sp>
        <p:nvSpPr>
          <p:cNvPr id="6" name="Altbilgi Yer Tutucusu 2"/>
          <p:cNvSpPr txBox="1">
            <a:spLocks/>
          </p:cNvSpPr>
          <p:nvPr/>
        </p:nvSpPr>
        <p:spPr>
          <a:xfrm>
            <a:off x="107950" y="6524625"/>
            <a:ext cx="80645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defRPr/>
            </a:pPr>
            <a:r>
              <a:rPr lang="sv-SE" dirty="0" smtClean="0"/>
              <a:t>Ekonomi Bakanlığı</a:t>
            </a:r>
            <a:r>
              <a:rPr lang="tr-TR" dirty="0" smtClean="0"/>
              <a:t> - İhracat Genel Müdürlüğü</a:t>
            </a:r>
            <a:endParaRPr lang="tr-TR" dirty="0"/>
          </a:p>
        </p:txBody>
      </p:sp>
    </p:spTree>
    <p:extLst>
      <p:ext uri="{BB962C8B-B14F-4D97-AF65-F5344CB8AC3E}">
        <p14:creationId xmlns:p14="http://schemas.microsoft.com/office/powerpoint/2010/main" val="3722876484"/>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4 Dikdörtgen"/>
          <p:cNvSpPr/>
          <p:nvPr/>
        </p:nvSpPr>
        <p:spPr>
          <a:xfrm>
            <a:off x="899592" y="3782650"/>
            <a:ext cx="7344816" cy="1446550"/>
          </a:xfrm>
          <a:prstGeom prst="rect">
            <a:avLst/>
          </a:prstGeom>
          <a:solidFill>
            <a:schemeClr val="tx2"/>
          </a:solidFill>
          <a:effectLst>
            <a:reflection blurRad="6350" stA="50000" endA="300" endPos="38500" dist="50800" dir="5400000" sy="-100000" algn="bl" rotWithShape="0"/>
          </a:effectLst>
        </p:spPr>
        <p:txBody>
          <a:bodyPr>
            <a:spAutoFit/>
          </a:bodyPr>
          <a:lstStyle/>
          <a:p>
            <a:pPr algn="ctr" eaLnBrk="1" hangingPunct="1">
              <a:defRPr/>
            </a:pPr>
            <a:endParaRPr lang="tr-TR" sz="2400" b="1" dirty="0">
              <a:solidFill>
                <a:srgbClr val="FFFFFF"/>
              </a:solidFill>
              <a:cs typeface="Arial" charset="0"/>
            </a:endParaRPr>
          </a:p>
          <a:p>
            <a:pPr algn="ctr" eaLnBrk="1" hangingPunct="1">
              <a:defRPr/>
            </a:pPr>
            <a:r>
              <a:rPr lang="tr-TR" sz="3200" b="1" dirty="0" smtClean="0">
                <a:solidFill>
                  <a:srgbClr val="FFFFFF"/>
                </a:solidFill>
                <a:effectLst>
                  <a:outerShdw blurRad="38100" dist="38100" dir="2700000" algn="tl">
                    <a:srgbClr val="000000">
                      <a:alpha val="43137"/>
                    </a:srgbClr>
                  </a:outerShdw>
                </a:effectLst>
                <a:cs typeface="Arial" charset="0"/>
              </a:rPr>
              <a:t>TEŞEKKÜRLER</a:t>
            </a:r>
            <a:endParaRPr lang="tr-TR" sz="3200" b="1" dirty="0">
              <a:solidFill>
                <a:srgbClr val="FFFFFF"/>
              </a:solidFill>
              <a:effectLst>
                <a:outerShdw blurRad="38100" dist="38100" dir="2700000" algn="tl">
                  <a:srgbClr val="000000">
                    <a:alpha val="43137"/>
                  </a:srgbClr>
                </a:outerShdw>
              </a:effectLst>
              <a:cs typeface="Arial" charset="0"/>
            </a:endParaRPr>
          </a:p>
          <a:p>
            <a:pPr algn="ctr" eaLnBrk="1" hangingPunct="1">
              <a:defRPr/>
            </a:pPr>
            <a:endParaRPr lang="tr-TR" sz="3200" dirty="0">
              <a:solidFill>
                <a:srgbClr val="000000"/>
              </a:solidFill>
              <a:latin typeface="Arial" pitchFamily="34" charset="0"/>
              <a:cs typeface="Arial" panose="020B0604020202020204" pitchFamily="34" charset="0"/>
            </a:endParaRPr>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8157" y="1343801"/>
            <a:ext cx="2687686" cy="2013191"/>
          </a:xfrm>
          <a:prstGeom prst="rect">
            <a:avLst/>
          </a:prstGeom>
          <a:ln>
            <a:noFill/>
          </a:ln>
          <a:effectLst>
            <a:softEdge rad="112500"/>
          </a:effectLst>
          <a:extLst/>
        </p:spPr>
      </p:pic>
      <p:pic>
        <p:nvPicPr>
          <p:cNvPr id="4" name="Resim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1320549"/>
            <a:ext cx="1109261" cy="731564"/>
          </a:xfrm>
          <a:prstGeom prst="rect">
            <a:avLst/>
          </a:prstGeom>
        </p:spPr>
      </p:pic>
      <p:pic>
        <p:nvPicPr>
          <p:cNvPr id="5" name="Picture 91" descr="TQ_logo_dikdörtgen"/>
          <p:cNvPicPr>
            <a:picLocks noChangeAspect="1" noChangeArrowheads="1"/>
          </p:cNvPicPr>
          <p:nvPr/>
        </p:nvPicPr>
        <p:blipFill>
          <a:blip r:embed="rId5"/>
          <a:srcRect/>
          <a:stretch>
            <a:fillRect/>
          </a:stretch>
        </p:blipFill>
        <p:spPr bwMode="auto">
          <a:xfrm>
            <a:off x="7236296" y="1343801"/>
            <a:ext cx="1386716" cy="648742"/>
          </a:xfrm>
          <a:prstGeom prst="rect">
            <a:avLst/>
          </a:prstGeom>
          <a:noFill/>
          <a:ln w="9525">
            <a:solidFill>
              <a:schemeClr val="accent5"/>
            </a:solidFill>
            <a:miter lim="800000"/>
            <a:headEnd/>
            <a:tailEnd/>
          </a:ln>
        </p:spPr>
      </p:pic>
    </p:spTree>
    <p:extLst>
      <p:ext uri="{BB962C8B-B14F-4D97-AF65-F5344CB8AC3E}">
        <p14:creationId xmlns:p14="http://schemas.microsoft.com/office/powerpoint/2010/main" val="175636175"/>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71391" y="121235"/>
            <a:ext cx="7837879" cy="476844"/>
          </a:xfrm>
        </p:spPr>
        <p:txBody>
          <a:bodyPr>
            <a:normAutofit fontScale="90000"/>
          </a:bodyPr>
          <a:lstStyle/>
          <a:p>
            <a:r>
              <a:rPr lang="tr-TR" dirty="0" smtClean="0"/>
              <a:t>YURT DIŞI BİRİM DESTEĞİ</a:t>
            </a:r>
            <a:endParaRPr lang="tr-TR" dirty="0"/>
          </a:p>
        </p:txBody>
      </p:sp>
      <p:sp>
        <p:nvSpPr>
          <p:cNvPr id="4" name="Slayt Numarası Yer Tutucusu 3"/>
          <p:cNvSpPr>
            <a:spLocks noGrp="1"/>
          </p:cNvSpPr>
          <p:nvPr>
            <p:ph type="sldNum" sz="quarter" idx="11"/>
          </p:nvPr>
        </p:nvSpPr>
        <p:spPr>
          <a:xfrm>
            <a:off x="8429625" y="6525344"/>
            <a:ext cx="571500" cy="252413"/>
          </a:xfrm>
        </p:spPr>
        <p:txBody>
          <a:bodyPr/>
          <a:lstStyle/>
          <a:p>
            <a:pPr>
              <a:defRPr/>
            </a:pPr>
            <a:fld id="{C33B1B25-81B5-443A-81ED-52788D9BA762}" type="slidenum">
              <a:rPr lang="en-US" smtClean="0"/>
              <a:pPr>
                <a:defRPr/>
              </a:pPr>
              <a:t>2</a:t>
            </a:fld>
            <a:endParaRPr lang="en-US" dirty="0"/>
          </a:p>
        </p:txBody>
      </p:sp>
      <p:sp>
        <p:nvSpPr>
          <p:cNvPr id="29" name="Text Box 19"/>
          <p:cNvSpPr txBox="1">
            <a:spLocks noChangeArrowheads="1"/>
          </p:cNvSpPr>
          <p:nvPr/>
        </p:nvSpPr>
        <p:spPr bwMode="auto">
          <a:xfrm>
            <a:off x="107505" y="4509120"/>
            <a:ext cx="8497314" cy="2010294"/>
          </a:xfrm>
          <a:prstGeom prst="rect">
            <a:avLst/>
          </a:prstGeom>
          <a:noFill/>
          <a:ln w="9525">
            <a:noFill/>
            <a:miter lim="800000"/>
            <a:headEnd/>
            <a:tailEnd/>
          </a:ln>
        </p:spPr>
        <p:txBody>
          <a:bodyPr wrap="square" lIns="90488" tIns="44450" rIns="90488" bIns="44450">
            <a:spAutoFit/>
          </a:bodyPr>
          <a:lstStyle/>
          <a:p>
            <a:pPr marL="819150" indent="-285750" algn="just" defTabSz="457200" eaLnBrk="0" fontAlgn="base" hangingPunct="0">
              <a:lnSpc>
                <a:spcPct val="90000"/>
              </a:lnSpc>
              <a:spcBef>
                <a:spcPct val="50000"/>
              </a:spcBef>
              <a:spcAft>
                <a:spcPct val="0"/>
              </a:spcAft>
              <a:buFont typeface="Wingdings" panose="05000000000000000000" pitchFamily="2" charset="2"/>
              <a:buChar char="Ø"/>
            </a:pPr>
            <a:r>
              <a:rPr lang="tr-TR" sz="1600" dirty="0">
                <a:solidFill>
                  <a:prstClr val="black"/>
                </a:solidFill>
                <a:ea typeface="ＭＳ Ｐゴシック"/>
                <a:cs typeface="ＭＳ Ｐゴシック"/>
              </a:rPr>
              <a:t>E</a:t>
            </a:r>
            <a:r>
              <a:rPr lang="tr-TR" sz="1600" dirty="0" smtClean="0">
                <a:solidFill>
                  <a:prstClr val="black"/>
                </a:solidFill>
                <a:ea typeface="ＭＳ Ｐゴシック"/>
                <a:cs typeface="ＭＳ Ｐゴシック"/>
              </a:rPr>
              <a:t>n </a:t>
            </a:r>
            <a:r>
              <a:rPr lang="tr-TR" sz="1600" dirty="0">
                <a:solidFill>
                  <a:prstClr val="black"/>
                </a:solidFill>
                <a:ea typeface="ＭＳ Ｐゴシック"/>
                <a:cs typeface="ＭＳ Ｐゴシック"/>
              </a:rPr>
              <a:t>fazla </a:t>
            </a:r>
            <a:r>
              <a:rPr lang="tr-TR" sz="1600" dirty="0" smtClean="0">
                <a:solidFill>
                  <a:prstClr val="black"/>
                </a:solidFill>
                <a:ea typeface="ＭＳ Ｐゴシック"/>
                <a:cs typeface="ＭＳ Ｐゴシック"/>
              </a:rPr>
              <a:t>25 </a:t>
            </a:r>
            <a:r>
              <a:rPr lang="tr-TR" sz="1600" dirty="0">
                <a:solidFill>
                  <a:prstClr val="black"/>
                </a:solidFill>
                <a:ea typeface="ＭＳ Ｐゴシック"/>
                <a:cs typeface="ＭＳ Ｐゴシック"/>
              </a:rPr>
              <a:t>farklı </a:t>
            </a:r>
            <a:r>
              <a:rPr lang="tr-TR" sz="1600" dirty="0" smtClean="0">
                <a:solidFill>
                  <a:prstClr val="black"/>
                </a:solidFill>
                <a:ea typeface="ＭＳ Ｐゴシック"/>
                <a:cs typeface="ＭＳ Ｐゴシック"/>
              </a:rPr>
              <a:t>birim </a:t>
            </a:r>
            <a:r>
              <a:rPr lang="tr-TR" sz="1600" dirty="0">
                <a:solidFill>
                  <a:prstClr val="black"/>
                </a:solidFill>
                <a:ea typeface="ＭＳ Ｐゴシック"/>
                <a:cs typeface="ＭＳ Ｐゴシック"/>
              </a:rPr>
              <a:t>için destek verilebilir. </a:t>
            </a:r>
            <a:endParaRPr lang="tr-TR" sz="1600" dirty="0" smtClean="0">
              <a:solidFill>
                <a:prstClr val="black"/>
              </a:solidFill>
              <a:ea typeface="ＭＳ Ｐゴシック"/>
              <a:cs typeface="ＭＳ Ｐゴシック"/>
            </a:endParaRPr>
          </a:p>
          <a:p>
            <a:pPr marL="838200" indent="-304800" algn="just" defTabSz="457200" eaLnBrk="0" fontAlgn="base" hangingPunct="0">
              <a:lnSpc>
                <a:spcPct val="90000"/>
              </a:lnSpc>
              <a:spcBef>
                <a:spcPct val="50000"/>
              </a:spcBef>
              <a:spcAft>
                <a:spcPct val="0"/>
              </a:spcAft>
              <a:buFont typeface="Wingdings" pitchFamily="2" charset="2"/>
              <a:buChar char="Ø"/>
            </a:pPr>
            <a:r>
              <a:rPr lang="tr-TR" sz="1600" dirty="0" smtClean="0">
                <a:solidFill>
                  <a:prstClr val="black"/>
                </a:solidFill>
                <a:ea typeface="ＭＳ Ｐゴシック"/>
                <a:cs typeface="ＭＳ Ｐゴシック"/>
              </a:rPr>
              <a:t>Hedef </a:t>
            </a:r>
            <a:r>
              <a:rPr lang="tr-TR" sz="1600" dirty="0">
                <a:solidFill>
                  <a:prstClr val="black"/>
                </a:solidFill>
                <a:ea typeface="ＭＳ Ｐゴシック"/>
                <a:cs typeface="ＭＳ Ｐゴシック"/>
              </a:rPr>
              <a:t>ülkelerde faaliyette </a:t>
            </a:r>
            <a:r>
              <a:rPr lang="tr-TR" sz="1600" dirty="0" smtClean="0">
                <a:solidFill>
                  <a:prstClr val="black"/>
                </a:solidFill>
                <a:ea typeface="ＭＳ Ｐゴシック"/>
                <a:cs typeface="ＭＳ Ｐゴシック"/>
              </a:rPr>
              <a:t>bulunulması durumunda  ilave </a:t>
            </a:r>
            <a:r>
              <a:rPr lang="tr-TR" sz="1600" dirty="0">
                <a:solidFill>
                  <a:prstClr val="black"/>
                </a:solidFill>
                <a:ea typeface="ＭＳ Ｐゴシック"/>
                <a:cs typeface="ＭＳ Ｐゴシック"/>
              </a:rPr>
              <a:t>10 </a:t>
            </a:r>
            <a:r>
              <a:rPr lang="tr-TR" sz="1600" dirty="0" smtClean="0">
                <a:solidFill>
                  <a:prstClr val="black"/>
                </a:solidFill>
                <a:ea typeface="ＭＳ Ｐゴシック"/>
                <a:cs typeface="ＭＳ Ｐゴシック"/>
              </a:rPr>
              <a:t>puan destek verilir.</a:t>
            </a:r>
          </a:p>
          <a:p>
            <a:pPr marL="838200" indent="-304800" algn="just" defTabSz="457200" eaLnBrk="0" fontAlgn="base" hangingPunct="0">
              <a:lnSpc>
                <a:spcPct val="90000"/>
              </a:lnSpc>
              <a:spcBef>
                <a:spcPct val="50000"/>
              </a:spcBef>
              <a:spcAft>
                <a:spcPct val="0"/>
              </a:spcAft>
              <a:buFont typeface="Wingdings" pitchFamily="2" charset="2"/>
              <a:buChar char="Ø"/>
            </a:pPr>
            <a:r>
              <a:rPr lang="tr-TR" sz="1600" dirty="0" smtClean="0">
                <a:solidFill>
                  <a:prstClr val="black"/>
                </a:solidFill>
                <a:ea typeface="ＭＳ Ｐゴシック"/>
                <a:cs typeface="ＭＳ Ｐゴシック"/>
              </a:rPr>
              <a:t>Şirketlerin merkezlerinin 4., 5., 6. Bölge İllerde bulunması durumunda  destek oranına 10 puan ilave edilir.</a:t>
            </a:r>
          </a:p>
          <a:p>
            <a:pPr marL="838200" indent="-304800" algn="just" defTabSz="457200" eaLnBrk="0" fontAlgn="base" hangingPunct="0">
              <a:lnSpc>
                <a:spcPct val="90000"/>
              </a:lnSpc>
              <a:spcBef>
                <a:spcPct val="50000"/>
              </a:spcBef>
              <a:spcAft>
                <a:spcPct val="0"/>
              </a:spcAft>
              <a:buFont typeface="Wingdings" pitchFamily="2" charset="2"/>
              <a:buChar char="Ø"/>
            </a:pPr>
            <a:r>
              <a:rPr lang="tr-TR" sz="1600" dirty="0" smtClean="0">
                <a:solidFill>
                  <a:prstClr val="black"/>
                </a:solidFill>
                <a:ea typeface="ＭＳ Ｐゴシック"/>
                <a:cs typeface="ＭＳ Ｐゴシック"/>
              </a:rPr>
              <a:t>Tanıtım ve marka tescil giderleri desteği 2017 yıllı sonuna kadar gerçekleştirilen harcamalar için 10 puan artırılmış; 01.01.2017 </a:t>
            </a:r>
            <a:r>
              <a:rPr lang="tr-TR" sz="1600" dirty="0">
                <a:solidFill>
                  <a:prstClr val="black"/>
                </a:solidFill>
                <a:ea typeface="ＭＳ Ｐゴシック"/>
                <a:cs typeface="ＭＳ Ｐゴシック"/>
              </a:rPr>
              <a:t>yılından itibaren </a:t>
            </a:r>
            <a:r>
              <a:rPr lang="tr-TR" sz="1600" dirty="0" smtClean="0">
                <a:solidFill>
                  <a:prstClr val="black"/>
                </a:solidFill>
                <a:ea typeface="ＭＳ Ｐゴシック"/>
                <a:cs typeface="ＭＳ Ｐゴシック"/>
              </a:rPr>
              <a:t>gerçekleştirilecek kira giderlerine ilişkin destek oranı 10 puan azaltılmıştır.</a:t>
            </a:r>
          </a:p>
        </p:txBody>
      </p:sp>
      <p:sp>
        <p:nvSpPr>
          <p:cNvPr id="50" name="Altbilgi Yer Tutucusu 5"/>
          <p:cNvSpPr>
            <a:spLocks noGrp="1"/>
          </p:cNvSpPr>
          <p:nvPr>
            <p:ph type="ftr" sz="quarter" idx="10"/>
          </p:nvPr>
        </p:nvSpPr>
        <p:spPr>
          <a:xfrm>
            <a:off x="35892" y="6483965"/>
            <a:ext cx="8064500" cy="304800"/>
          </a:xfrm>
        </p:spPr>
        <p:txBody>
          <a:bodyPr/>
          <a:lstStyle/>
          <a:p>
            <a:pPr>
              <a:defRPr/>
            </a:pPr>
            <a:r>
              <a:rPr lang="tr-TR" dirty="0" smtClean="0"/>
              <a:t>Ocak 2017</a:t>
            </a:r>
            <a:r>
              <a:rPr lang="sv-SE" dirty="0" smtClean="0"/>
              <a:t>                                             </a:t>
            </a:r>
            <a:r>
              <a:rPr lang="tr-TR" dirty="0" smtClean="0"/>
              <a:t>      </a:t>
            </a:r>
            <a:r>
              <a:rPr lang="sv-SE" dirty="0" smtClean="0"/>
              <a:t>     </a:t>
            </a:r>
            <a:r>
              <a:rPr lang="tr-TR" dirty="0" smtClean="0"/>
              <a:t>T.C. Ekonomi Bakanlığı</a:t>
            </a:r>
            <a:endParaRPr lang="tr-TR" dirty="0"/>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700405"/>
            <a:ext cx="7921251" cy="3808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7371927"/>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505" y="287860"/>
            <a:ext cx="9036496" cy="476844"/>
          </a:xfrm>
        </p:spPr>
        <p:txBody>
          <a:bodyPr>
            <a:noAutofit/>
          </a:bodyPr>
          <a:lstStyle/>
          <a:p>
            <a:pPr eaLnBrk="1" hangingPunct="1">
              <a:defRPr/>
            </a:pPr>
            <a:r>
              <a:rPr lang="tr-TR" altLang="tr-TR" sz="2400" dirty="0">
                <a:solidFill>
                  <a:prstClr val="white"/>
                </a:solidFill>
              </a:rPr>
              <a:t>YURT DIŞI BİRİM, MARKA VE TANITIM </a:t>
            </a:r>
            <a:r>
              <a:rPr lang="tr-TR" altLang="tr-TR" sz="2400" dirty="0" smtClean="0">
                <a:solidFill>
                  <a:prstClr val="white"/>
                </a:solidFill>
              </a:rPr>
              <a:t>DESTEĞİ - YENİLİKLER</a:t>
            </a:r>
            <a:endParaRPr lang="tr-TR" altLang="tr-TR" sz="2400" dirty="0">
              <a:solidFill>
                <a:prstClr val="white"/>
              </a:solidFill>
            </a:endParaRPr>
          </a:p>
        </p:txBody>
      </p:sp>
      <p:sp>
        <p:nvSpPr>
          <p:cNvPr id="4" name="Slayt Numarası Yer Tutucusu 3"/>
          <p:cNvSpPr>
            <a:spLocks noGrp="1"/>
          </p:cNvSpPr>
          <p:nvPr>
            <p:ph type="sldNum" sz="quarter" idx="11"/>
          </p:nvPr>
        </p:nvSpPr>
        <p:spPr/>
        <p:txBody>
          <a:bodyPr/>
          <a:lstStyle/>
          <a:p>
            <a:pPr>
              <a:defRPr/>
            </a:pPr>
            <a:fld id="{3C5A7D2A-A6CC-491E-9572-17D0D067E594}" type="slidenum">
              <a:rPr lang="en-US" altLang="tr-TR" smtClean="0"/>
              <a:pPr>
                <a:defRPr/>
              </a:pPr>
              <a:t>3</a:t>
            </a:fld>
            <a:endParaRPr lang="en-US" altLang="tr-TR"/>
          </a:p>
        </p:txBody>
      </p:sp>
      <p:sp>
        <p:nvSpPr>
          <p:cNvPr id="27" name="Metin kutusu 26"/>
          <p:cNvSpPr txBox="1"/>
          <p:nvPr/>
        </p:nvSpPr>
        <p:spPr>
          <a:xfrm>
            <a:off x="537004" y="1246108"/>
            <a:ext cx="7890073" cy="4770537"/>
          </a:xfrm>
          <a:prstGeom prst="rect">
            <a:avLst/>
          </a:prstGeom>
          <a:noFill/>
        </p:spPr>
        <p:txBody>
          <a:bodyPr wrap="square" rtlCol="0">
            <a:spAutoFit/>
          </a:bodyPr>
          <a:lstStyle/>
          <a:p>
            <a:pPr marL="342900" indent="-342900" algn="just">
              <a:buFont typeface="Arial" panose="020B0604020202020204" pitchFamily="34" charset="0"/>
              <a:buChar char="•"/>
              <a:defRPr/>
            </a:pPr>
            <a:r>
              <a:rPr lang="tr-TR" sz="2800" dirty="0" smtClean="0">
                <a:solidFill>
                  <a:srgbClr val="000000"/>
                </a:solidFill>
                <a:latin typeface="Calibri" charset="0"/>
                <a:ea typeface="ＭＳ Ｐゴシック" charset="0"/>
                <a:cs typeface="Times New Roman" charset="0"/>
              </a:rPr>
              <a:t>Üzerine </a:t>
            </a:r>
            <a:r>
              <a:rPr lang="tr-TR" sz="2800" dirty="0">
                <a:solidFill>
                  <a:srgbClr val="000000"/>
                </a:solidFill>
                <a:latin typeface="Calibri" charset="0"/>
                <a:ea typeface="ＭＳ Ｐゴシック" charset="0"/>
                <a:cs typeface="Times New Roman" charset="0"/>
              </a:rPr>
              <a:t>bina yapılmak üzere </a:t>
            </a:r>
            <a:r>
              <a:rPr lang="tr-TR" sz="2800" b="1" dirty="0">
                <a:solidFill>
                  <a:srgbClr val="FF0000"/>
                </a:solidFill>
                <a:latin typeface="Calibri" charset="0"/>
                <a:ea typeface="ＭＳ Ｐゴシック" charset="0"/>
                <a:cs typeface="Times New Roman" charset="0"/>
              </a:rPr>
              <a:t>kiralanan </a:t>
            </a:r>
            <a:r>
              <a:rPr lang="tr-TR" sz="2800" b="1" dirty="0" smtClean="0">
                <a:solidFill>
                  <a:srgbClr val="FF0000"/>
                </a:solidFill>
                <a:latin typeface="Calibri" charset="0"/>
                <a:ea typeface="ＭＳ Ｐゴシック" charset="0"/>
                <a:cs typeface="Times New Roman" charset="0"/>
              </a:rPr>
              <a:t>arsalar </a:t>
            </a:r>
            <a:r>
              <a:rPr lang="tr-TR" sz="2800" dirty="0" smtClean="0">
                <a:solidFill>
                  <a:srgbClr val="000000"/>
                </a:solidFill>
                <a:latin typeface="Calibri" charset="0"/>
                <a:ea typeface="ＭＳ Ｐゴシック" charset="0"/>
                <a:cs typeface="Times New Roman" charset="0"/>
              </a:rPr>
              <a:t>da yurt </a:t>
            </a:r>
            <a:r>
              <a:rPr lang="tr-TR" sz="2800" dirty="0">
                <a:solidFill>
                  <a:srgbClr val="000000"/>
                </a:solidFill>
                <a:latin typeface="Calibri" charset="0"/>
                <a:ea typeface="ＭＳ Ｐゴシック" charset="0"/>
                <a:cs typeface="Times New Roman" charset="0"/>
              </a:rPr>
              <a:t>dışında faaliyet </a:t>
            </a:r>
            <a:r>
              <a:rPr lang="tr-TR" sz="2800" dirty="0" smtClean="0">
                <a:solidFill>
                  <a:srgbClr val="000000"/>
                </a:solidFill>
                <a:latin typeface="Calibri" charset="0"/>
                <a:ea typeface="ＭＳ Ｐゴシック" charset="0"/>
                <a:cs typeface="Times New Roman" charset="0"/>
              </a:rPr>
              <a:t>gösteren şirketler </a:t>
            </a:r>
            <a:r>
              <a:rPr lang="tr-TR" sz="2800" dirty="0">
                <a:solidFill>
                  <a:srgbClr val="000000"/>
                </a:solidFill>
                <a:latin typeface="Calibri" charset="0"/>
                <a:ea typeface="ＭＳ Ｐゴシック" charset="0"/>
                <a:cs typeface="Times New Roman" charset="0"/>
              </a:rPr>
              <a:t>için birim tanımına ilave edilmiştir</a:t>
            </a:r>
            <a:r>
              <a:rPr lang="tr-TR" sz="2800" dirty="0" smtClean="0">
                <a:solidFill>
                  <a:srgbClr val="000000"/>
                </a:solidFill>
                <a:latin typeface="Calibri" charset="0"/>
                <a:ea typeface="ＭＳ Ｐゴシック" charset="0"/>
                <a:cs typeface="Times New Roman" charset="0"/>
              </a:rPr>
              <a:t>.</a:t>
            </a:r>
          </a:p>
          <a:p>
            <a:pPr marL="342900" indent="-342900" algn="just">
              <a:buFont typeface="Arial" panose="020B0604020202020204" pitchFamily="34" charset="0"/>
              <a:buChar char="•"/>
              <a:defRPr/>
            </a:pPr>
            <a:endParaRPr lang="tr-TR" sz="2800" dirty="0">
              <a:solidFill>
                <a:srgbClr val="000000"/>
              </a:solidFill>
              <a:latin typeface="Calibri" charset="0"/>
              <a:ea typeface="ＭＳ Ｐゴシック" charset="0"/>
              <a:cs typeface="Times New Roman" charset="0"/>
            </a:endParaRPr>
          </a:p>
          <a:p>
            <a:pPr marL="342900" indent="-342900" algn="just">
              <a:buFont typeface="Arial" panose="020B0604020202020204" pitchFamily="34" charset="0"/>
              <a:buChar char="•"/>
              <a:defRPr/>
            </a:pPr>
            <a:r>
              <a:rPr lang="tr-TR" sz="2800" dirty="0">
                <a:solidFill>
                  <a:srgbClr val="000000"/>
                </a:solidFill>
                <a:latin typeface="Calibri" charset="0"/>
                <a:ea typeface="ＭＳ Ｐゴシック" charset="0"/>
                <a:cs typeface="Times New Roman" charset="0"/>
              </a:rPr>
              <a:t>Tanıtım harcamalarının ve markalaşma faaliyetlerinin daha fazla önem kazanması sebebiyle, bu faaliyetlere ilişkin </a:t>
            </a:r>
            <a:r>
              <a:rPr lang="tr-TR" sz="2800" b="1" dirty="0">
                <a:solidFill>
                  <a:srgbClr val="FF0000"/>
                </a:solidFill>
                <a:latin typeface="Calibri" charset="0"/>
                <a:ea typeface="ＭＳ Ｐゴシック" charset="0"/>
                <a:cs typeface="Times New Roman" charset="0"/>
              </a:rPr>
              <a:t>destek oranları 10 puan artırılmıştır</a:t>
            </a:r>
            <a:r>
              <a:rPr lang="tr-TR" sz="2800" dirty="0" smtClean="0">
                <a:solidFill>
                  <a:srgbClr val="FF0000"/>
                </a:solidFill>
                <a:latin typeface="Calibri" charset="0"/>
                <a:ea typeface="ＭＳ Ｐゴシック" charset="0"/>
                <a:cs typeface="Times New Roman" charset="0"/>
              </a:rPr>
              <a:t>.</a:t>
            </a:r>
          </a:p>
          <a:p>
            <a:pPr marL="342900" indent="-342900" algn="just">
              <a:buFont typeface="Arial" panose="020B0604020202020204" pitchFamily="34" charset="0"/>
              <a:buChar char="•"/>
              <a:defRPr/>
            </a:pPr>
            <a:endParaRPr lang="tr-TR" sz="2800" dirty="0">
              <a:solidFill>
                <a:srgbClr val="FF0000"/>
              </a:solidFill>
              <a:latin typeface="Calibri" charset="0"/>
              <a:ea typeface="ＭＳ Ｐゴシック" charset="0"/>
              <a:cs typeface="Times New Roman" charset="0"/>
            </a:endParaRPr>
          </a:p>
          <a:p>
            <a:pPr marL="342900" indent="-342900" algn="just">
              <a:buFont typeface="Arial" panose="020B0604020202020204" pitchFamily="34" charset="0"/>
              <a:buChar char="•"/>
              <a:defRPr/>
            </a:pPr>
            <a:r>
              <a:rPr lang="tr-TR" sz="2800" b="1" dirty="0" smtClean="0">
                <a:solidFill>
                  <a:srgbClr val="FF0000"/>
                </a:solidFill>
                <a:latin typeface="Calibri" charset="0"/>
                <a:ea typeface="ＭＳ Ｐゴシック" charset="0"/>
                <a:cs typeface="Times New Roman" charset="0"/>
              </a:rPr>
              <a:t>Destek sürelerinde ülke esası getirilmiştir. </a:t>
            </a:r>
          </a:p>
          <a:p>
            <a:pPr marL="342900" indent="-342900" algn="just">
              <a:buFont typeface="Wingdings" panose="05000000000000000000" pitchFamily="2" charset="2"/>
              <a:buChar char="Ø"/>
              <a:defRPr/>
            </a:pPr>
            <a:endParaRPr lang="tr-TR" sz="2400" dirty="0">
              <a:solidFill>
                <a:srgbClr val="000000"/>
              </a:solidFill>
              <a:latin typeface="Calibri" charset="0"/>
              <a:ea typeface="ＭＳ Ｐゴシック" charset="0"/>
              <a:cs typeface="Times New Roman" charset="0"/>
            </a:endParaRPr>
          </a:p>
        </p:txBody>
      </p:sp>
      <p:sp>
        <p:nvSpPr>
          <p:cNvPr id="6" name="Altbilgi Yer Tutucusu 2"/>
          <p:cNvSpPr txBox="1">
            <a:spLocks/>
          </p:cNvSpPr>
          <p:nvPr/>
        </p:nvSpPr>
        <p:spPr>
          <a:xfrm>
            <a:off x="107950" y="6524625"/>
            <a:ext cx="80645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defRPr/>
            </a:pPr>
            <a:r>
              <a:rPr lang="sv-SE" dirty="0" smtClean="0"/>
              <a:t>Ekonomi Bakanlığı</a:t>
            </a:r>
            <a:r>
              <a:rPr lang="tr-TR" dirty="0" smtClean="0"/>
              <a:t> - İhracat Genel Müdürlüğü</a:t>
            </a:r>
            <a:endParaRPr lang="tr-TR" dirty="0"/>
          </a:p>
        </p:txBody>
      </p:sp>
    </p:spTree>
    <p:extLst>
      <p:ext uri="{BB962C8B-B14F-4D97-AF65-F5344CB8AC3E}">
        <p14:creationId xmlns:p14="http://schemas.microsoft.com/office/powerpoint/2010/main" val="2301808003"/>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400" dirty="0" smtClean="0"/>
              <a:t>TÜRKİYE TİCARET MERKEZLERİ (</a:t>
            </a:r>
            <a:r>
              <a:rPr lang="tr-TR" sz="2400" dirty="0" err="1" smtClean="0"/>
              <a:t>TTM</a:t>
            </a:r>
            <a:r>
              <a:rPr lang="tr-TR" sz="2400" dirty="0" smtClean="0"/>
              <a:t>) DESTEĞİ</a:t>
            </a:r>
            <a:endParaRPr lang="tr-TR" sz="2400" dirty="0"/>
          </a:p>
        </p:txBody>
      </p:sp>
      <p:sp>
        <p:nvSpPr>
          <p:cNvPr id="4" name="Slayt Numarası Yer Tutucusu 3"/>
          <p:cNvSpPr>
            <a:spLocks noGrp="1"/>
          </p:cNvSpPr>
          <p:nvPr>
            <p:ph type="sldNum" sz="quarter" idx="11"/>
          </p:nvPr>
        </p:nvSpPr>
        <p:spPr/>
        <p:txBody>
          <a:bodyPr/>
          <a:lstStyle/>
          <a:p>
            <a:pPr>
              <a:defRPr/>
            </a:pPr>
            <a:fld id="{C33B1B25-81B5-443A-81ED-52788D9BA762}" type="slidenum">
              <a:rPr lang="en-US" smtClean="0"/>
              <a:pPr>
                <a:defRPr/>
              </a:pPr>
              <a:t>4</a:t>
            </a:fld>
            <a:endParaRPr lang="en-US" dirty="0"/>
          </a:p>
        </p:txBody>
      </p:sp>
      <p:sp>
        <p:nvSpPr>
          <p:cNvPr id="22" name="Metin kutusu 11"/>
          <p:cNvSpPr txBox="1">
            <a:spLocks noChangeArrowheads="1"/>
          </p:cNvSpPr>
          <p:nvPr/>
        </p:nvSpPr>
        <p:spPr bwMode="auto">
          <a:xfrm>
            <a:off x="690562" y="4582752"/>
            <a:ext cx="7761287" cy="161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algn="just" defTabSz="457200" eaLnBrk="0" fontAlgn="base" hangingPunct="0">
              <a:lnSpc>
                <a:spcPct val="90000"/>
              </a:lnSpc>
              <a:spcBef>
                <a:spcPct val="50000"/>
              </a:spcBef>
              <a:spcAft>
                <a:spcPct val="0"/>
              </a:spcAft>
              <a:buFont typeface="Wingdings" panose="05000000000000000000" pitchFamily="2" charset="2"/>
              <a:buChar char="Ø"/>
            </a:pPr>
            <a:r>
              <a:rPr lang="tr-TR" altLang="tr-TR" sz="1800" dirty="0">
                <a:solidFill>
                  <a:prstClr val="black"/>
                </a:solidFill>
                <a:latin typeface="+mn-lt"/>
                <a:ea typeface="ＭＳ Ｐゴシック"/>
                <a:cs typeface="ＭＳ Ｐゴシック"/>
              </a:rPr>
              <a:t>2/12/2016 tarihli Resmi </a:t>
            </a:r>
            <a:r>
              <a:rPr lang="tr-TR" altLang="tr-TR" sz="1800" dirty="0" err="1">
                <a:solidFill>
                  <a:prstClr val="black"/>
                </a:solidFill>
                <a:latin typeface="+mn-lt"/>
                <a:ea typeface="ＭＳ Ｐゴシック"/>
                <a:cs typeface="ＭＳ Ｐゴシック"/>
              </a:rPr>
              <a:t>Gazete’de</a:t>
            </a:r>
            <a:r>
              <a:rPr lang="tr-TR" altLang="tr-TR" sz="1800" dirty="0">
                <a:solidFill>
                  <a:prstClr val="black"/>
                </a:solidFill>
                <a:latin typeface="+mn-lt"/>
                <a:ea typeface="ＭＳ Ｐゴシック"/>
                <a:cs typeface="ＭＳ Ｐゴシック"/>
              </a:rPr>
              <a:t> yapılan değişiklikle </a:t>
            </a:r>
            <a:r>
              <a:rPr lang="tr-TR" altLang="tr-TR" sz="1800" dirty="0" err="1">
                <a:solidFill>
                  <a:prstClr val="black"/>
                </a:solidFill>
                <a:latin typeface="+mn-lt"/>
                <a:ea typeface="ＭＳ Ｐゴシック"/>
                <a:cs typeface="ＭＳ Ｐゴシック"/>
              </a:rPr>
              <a:t>TTM’lere</a:t>
            </a:r>
            <a:r>
              <a:rPr lang="tr-TR" altLang="tr-TR" sz="1800" dirty="0">
                <a:solidFill>
                  <a:prstClr val="black"/>
                </a:solidFill>
                <a:latin typeface="+mn-lt"/>
                <a:ea typeface="ＭＳ Ｐゴシック"/>
                <a:cs typeface="ＭＳ Ｐゴシック"/>
              </a:rPr>
              <a:t> ilişkin kurulum/dekorasyon giderleri destek kapsamına alınmıştır.</a:t>
            </a:r>
          </a:p>
          <a:p>
            <a:pPr marL="285750" indent="-285750" algn="just" defTabSz="457200" eaLnBrk="0" fontAlgn="base" hangingPunct="0">
              <a:lnSpc>
                <a:spcPct val="90000"/>
              </a:lnSpc>
              <a:spcBef>
                <a:spcPct val="50000"/>
              </a:spcBef>
              <a:spcAft>
                <a:spcPct val="0"/>
              </a:spcAft>
              <a:buFont typeface="Wingdings" panose="05000000000000000000" pitchFamily="2" charset="2"/>
              <a:buChar char="Ø"/>
            </a:pPr>
            <a:r>
              <a:rPr lang="tr-TR" altLang="tr-TR" sz="1800" dirty="0">
                <a:solidFill>
                  <a:prstClr val="black"/>
                </a:solidFill>
                <a:latin typeface="+mn-lt"/>
                <a:ea typeface="ＭＳ Ｐゴシック"/>
                <a:cs typeface="ＭＳ Ｐゴシック"/>
              </a:rPr>
              <a:t>Bakanlıkça belirlenen Hedef ve Öncelikli Ülkelerde destek oranı 15 baz puan artırılır.</a:t>
            </a:r>
          </a:p>
          <a:p>
            <a:pPr marL="285750" indent="-285750" algn="just" defTabSz="457200" eaLnBrk="0" fontAlgn="base" hangingPunct="0">
              <a:lnSpc>
                <a:spcPct val="90000"/>
              </a:lnSpc>
              <a:spcBef>
                <a:spcPct val="50000"/>
              </a:spcBef>
              <a:spcAft>
                <a:spcPct val="0"/>
              </a:spcAft>
              <a:buFont typeface="Wingdings" panose="05000000000000000000" pitchFamily="2" charset="2"/>
              <a:buChar char="Ø"/>
            </a:pPr>
            <a:r>
              <a:rPr lang="tr-TR" altLang="tr-TR" sz="1800" dirty="0">
                <a:solidFill>
                  <a:prstClr val="black"/>
                </a:solidFill>
                <a:latin typeface="+mn-lt"/>
                <a:ea typeface="ＭＳ Ｐゴシック"/>
                <a:cs typeface="ＭＳ Ｐゴシック"/>
              </a:rPr>
              <a:t>5 Yılın Sonunda Üstün Performans Sağlayan </a:t>
            </a:r>
            <a:r>
              <a:rPr lang="tr-TR" altLang="tr-TR" sz="1800" dirty="0" err="1">
                <a:solidFill>
                  <a:prstClr val="black"/>
                </a:solidFill>
                <a:latin typeface="+mn-lt"/>
                <a:ea typeface="ＭＳ Ｐゴシック"/>
                <a:cs typeface="ＭＳ Ｐゴシック"/>
              </a:rPr>
              <a:t>TTM’lere</a:t>
            </a:r>
            <a:r>
              <a:rPr lang="tr-TR" altLang="tr-TR" sz="1800" dirty="0">
                <a:solidFill>
                  <a:prstClr val="black"/>
                </a:solidFill>
                <a:latin typeface="+mn-lt"/>
                <a:ea typeface="ＭＳ Ｐゴシック"/>
                <a:cs typeface="ＭＳ Ｐゴシック"/>
              </a:rPr>
              <a:t> +5 Yıl Destek verilir.</a:t>
            </a:r>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563" y="1086346"/>
            <a:ext cx="7761287" cy="320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Altbilgi Yer Tutucusu 5"/>
          <p:cNvSpPr txBox="1">
            <a:spLocks/>
          </p:cNvSpPr>
          <p:nvPr/>
        </p:nvSpPr>
        <p:spPr>
          <a:xfrm>
            <a:off x="107504" y="6508576"/>
            <a:ext cx="8064500" cy="304800"/>
          </a:xfrm>
          <a:prstGeom prst="rect">
            <a:avLst/>
          </a:prstGeom>
        </p:spPr>
        <p:txBody>
          <a:bodyPr vert="horz" lIns="91440" tIns="45720" rIns="91440" bIns="45720" rtlCol="0" anchor="ctr"/>
          <a:lstStyle>
            <a:defPPr>
              <a:defRPr lang="tr-TR"/>
            </a:defPPr>
            <a:lvl1pPr marL="0" algn="l" defTabSz="914400" rtl="0" eaLnBrk="1" fontAlgn="auto" latinLnBrk="0" hangingPunct="1">
              <a:spcBef>
                <a:spcPts val="0"/>
              </a:spcBef>
              <a:spcAft>
                <a:spcPts val="0"/>
              </a:spcAft>
              <a:defRPr sz="1600" kern="1200">
                <a:solidFill>
                  <a:prstClr val="white"/>
                </a:solidFill>
                <a:effectLst>
                  <a:outerShdw blurRad="38100" dist="38100" dir="2700000" algn="tl">
                    <a:srgbClr val="000000">
                      <a:alpha val="43137"/>
                    </a:srgbClr>
                  </a:outerShdw>
                </a:effectLst>
                <a:latin typeface="Calibri"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tr-TR" dirty="0" smtClean="0"/>
              <a:t>Ocak 2017</a:t>
            </a:r>
            <a:r>
              <a:rPr lang="sv-SE" dirty="0" smtClean="0"/>
              <a:t>                                             </a:t>
            </a:r>
            <a:r>
              <a:rPr lang="tr-TR" dirty="0" smtClean="0"/>
              <a:t>      </a:t>
            </a:r>
            <a:r>
              <a:rPr lang="sv-SE" dirty="0" smtClean="0"/>
              <a:t>     </a:t>
            </a:r>
            <a:r>
              <a:rPr lang="tr-TR" dirty="0" smtClean="0"/>
              <a:t>T.C. Ekonomi Bakanlığı</a:t>
            </a:r>
            <a:endParaRPr lang="tr-TR" dirty="0"/>
          </a:p>
        </p:txBody>
      </p:sp>
    </p:spTree>
    <p:extLst>
      <p:ext uri="{BB962C8B-B14F-4D97-AF65-F5344CB8AC3E}">
        <p14:creationId xmlns:p14="http://schemas.microsoft.com/office/powerpoint/2010/main" val="1172078119"/>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287860"/>
            <a:ext cx="9144001" cy="476844"/>
          </a:xfrm>
        </p:spPr>
        <p:txBody>
          <a:bodyPr>
            <a:noAutofit/>
          </a:bodyPr>
          <a:lstStyle/>
          <a:p>
            <a:r>
              <a:rPr lang="tr-TR" altLang="tr-TR" sz="2800" dirty="0">
                <a:solidFill>
                  <a:prstClr val="white"/>
                </a:solidFill>
              </a:rPr>
              <a:t> TÜRKİYE TİCARET MERKEZLERİ </a:t>
            </a:r>
            <a:r>
              <a:rPr lang="tr-TR" altLang="tr-TR" sz="2800" dirty="0" smtClean="0">
                <a:solidFill>
                  <a:prstClr val="white"/>
                </a:solidFill>
              </a:rPr>
              <a:t>DESTEĞİ - YENİLİKLER</a:t>
            </a:r>
            <a:endParaRPr lang="tr-TR" altLang="tr-TR" sz="2800" dirty="0">
              <a:solidFill>
                <a:prstClr val="white"/>
              </a:solidFill>
            </a:endParaRPr>
          </a:p>
        </p:txBody>
      </p:sp>
      <p:sp>
        <p:nvSpPr>
          <p:cNvPr id="4" name="Slayt Numarası Yer Tutucusu 3"/>
          <p:cNvSpPr>
            <a:spLocks noGrp="1"/>
          </p:cNvSpPr>
          <p:nvPr>
            <p:ph type="sldNum" sz="quarter" idx="11"/>
          </p:nvPr>
        </p:nvSpPr>
        <p:spPr/>
        <p:txBody>
          <a:bodyPr/>
          <a:lstStyle/>
          <a:p>
            <a:pPr>
              <a:defRPr/>
            </a:pPr>
            <a:fld id="{3C5A7D2A-A6CC-491E-9572-17D0D067E594}" type="slidenum">
              <a:rPr lang="en-US" altLang="tr-TR" smtClean="0"/>
              <a:pPr>
                <a:defRPr/>
              </a:pPr>
              <a:t>5</a:t>
            </a:fld>
            <a:endParaRPr lang="en-US" altLang="tr-TR"/>
          </a:p>
        </p:txBody>
      </p:sp>
      <p:sp>
        <p:nvSpPr>
          <p:cNvPr id="27" name="Metin kutusu 26"/>
          <p:cNvSpPr txBox="1"/>
          <p:nvPr/>
        </p:nvSpPr>
        <p:spPr>
          <a:xfrm>
            <a:off x="537004" y="1052736"/>
            <a:ext cx="7890073" cy="1754326"/>
          </a:xfrm>
          <a:prstGeom prst="rect">
            <a:avLst/>
          </a:prstGeom>
          <a:noFill/>
        </p:spPr>
        <p:txBody>
          <a:bodyPr wrap="square" rtlCol="0">
            <a:spAutoFit/>
          </a:bodyPr>
          <a:lstStyle/>
          <a:p>
            <a:pPr marL="342900" indent="-342900" algn="just">
              <a:buFont typeface="Wingdings" panose="05000000000000000000" pitchFamily="2" charset="2"/>
              <a:buChar char="Ø"/>
              <a:defRPr/>
            </a:pPr>
            <a:endParaRPr lang="tr-TR" sz="2400" dirty="0">
              <a:solidFill>
                <a:srgbClr val="000000"/>
              </a:solidFill>
              <a:latin typeface="Calibri" charset="0"/>
              <a:ea typeface="ＭＳ Ｐゴシック" charset="0"/>
              <a:cs typeface="Times New Roman" charset="0"/>
            </a:endParaRPr>
          </a:p>
          <a:p>
            <a:pPr algn="just">
              <a:defRPr/>
            </a:pPr>
            <a:endParaRPr lang="tr-TR" sz="2800" dirty="0">
              <a:solidFill>
                <a:srgbClr val="000000"/>
              </a:solidFill>
              <a:latin typeface="Calibri" charset="0"/>
              <a:ea typeface="ＭＳ Ｐゴシック" charset="0"/>
              <a:cs typeface="Times New Roman" charset="0"/>
            </a:endParaRPr>
          </a:p>
          <a:p>
            <a:pPr marL="342900" indent="-342900" algn="just">
              <a:buFont typeface="Arial" panose="020B0604020202020204" pitchFamily="34" charset="0"/>
              <a:buChar char="•"/>
              <a:defRPr/>
            </a:pPr>
            <a:r>
              <a:rPr lang="tr-TR" sz="2800" dirty="0" err="1" smtClean="0">
                <a:solidFill>
                  <a:srgbClr val="000000"/>
                </a:solidFill>
                <a:latin typeface="Calibri" charset="0"/>
                <a:ea typeface="ＭＳ Ｐゴシック" charset="0"/>
                <a:cs typeface="Times New Roman" charset="0"/>
              </a:rPr>
              <a:t>TTM’lere</a:t>
            </a:r>
            <a:r>
              <a:rPr lang="tr-TR" sz="2800" dirty="0" smtClean="0">
                <a:solidFill>
                  <a:srgbClr val="000000"/>
                </a:solidFill>
                <a:latin typeface="Calibri" charset="0"/>
                <a:ea typeface="ＭＳ Ｐゴシック" charset="0"/>
                <a:cs typeface="Times New Roman" charset="0"/>
              </a:rPr>
              <a:t> ilişkin </a:t>
            </a:r>
            <a:r>
              <a:rPr lang="tr-TR" sz="2800" b="1" dirty="0" smtClean="0">
                <a:solidFill>
                  <a:srgbClr val="FF0000"/>
                </a:solidFill>
                <a:latin typeface="Calibri" charset="0"/>
                <a:ea typeface="ＭＳ Ｐゴシック" charset="0"/>
                <a:cs typeface="Times New Roman" charset="0"/>
              </a:rPr>
              <a:t>dekorasyon ve kurulum giderleri </a:t>
            </a:r>
            <a:r>
              <a:rPr lang="tr-TR" sz="2800" dirty="0" smtClean="0">
                <a:solidFill>
                  <a:srgbClr val="000000"/>
                </a:solidFill>
                <a:latin typeface="Calibri" charset="0"/>
                <a:ea typeface="ＭＳ Ｐゴシック" charset="0"/>
                <a:cs typeface="Times New Roman" charset="0"/>
              </a:rPr>
              <a:t> </a:t>
            </a:r>
            <a:r>
              <a:rPr lang="tr-TR" sz="2800" b="1" dirty="0" smtClean="0">
                <a:solidFill>
                  <a:srgbClr val="FF0000"/>
                </a:solidFill>
                <a:latin typeface="Calibri" charset="0"/>
                <a:ea typeface="ＭＳ Ｐゴシック" charset="0"/>
                <a:cs typeface="Times New Roman" charset="0"/>
              </a:rPr>
              <a:t>(300 BİN DOLAR)</a:t>
            </a:r>
            <a:r>
              <a:rPr lang="tr-TR" sz="2800" dirty="0" smtClean="0">
                <a:solidFill>
                  <a:srgbClr val="000000"/>
                </a:solidFill>
                <a:latin typeface="Calibri" charset="0"/>
                <a:ea typeface="ＭＳ Ｐゴシック" charset="0"/>
                <a:cs typeface="Times New Roman" charset="0"/>
              </a:rPr>
              <a:t> destek kapsamına alınmıştır.</a:t>
            </a:r>
            <a:endParaRPr lang="tr-TR" sz="2800" dirty="0">
              <a:solidFill>
                <a:srgbClr val="000000"/>
              </a:solidFill>
              <a:latin typeface="Calibri" charset="0"/>
              <a:ea typeface="ＭＳ Ｐゴシック" charset="0"/>
              <a:cs typeface="Times New Roman" charset="0"/>
            </a:endParaRPr>
          </a:p>
        </p:txBody>
      </p:sp>
      <p:sp>
        <p:nvSpPr>
          <p:cNvPr id="6" name="Altbilgi Yer Tutucusu 2"/>
          <p:cNvSpPr txBox="1">
            <a:spLocks/>
          </p:cNvSpPr>
          <p:nvPr/>
        </p:nvSpPr>
        <p:spPr>
          <a:xfrm>
            <a:off x="107950" y="6524625"/>
            <a:ext cx="8064500" cy="304800"/>
          </a:xfrm>
          <a:prstGeom prst="rect">
            <a:avLst/>
          </a:prstGeom>
        </p:spPr>
        <p:txBody>
          <a:bodyPr/>
          <a:lstStyle>
            <a:defPPr>
              <a:defRPr lang="tr-TR"/>
            </a:defPPr>
            <a:lvl1pPr algn="ctr" rtl="0" eaLnBrk="0" fontAlgn="base" hangingPunct="0">
              <a:spcBef>
                <a:spcPct val="0"/>
              </a:spcBef>
              <a:spcAft>
                <a:spcPct val="0"/>
              </a:spcAft>
              <a:defRPr sz="1200" b="1" kern="1200">
                <a:solidFill>
                  <a:prstClr val="white">
                    <a:lumMod val="85000"/>
                  </a:prstClr>
                </a:solidFill>
                <a:effectLst>
                  <a:outerShdw blurRad="38100" dist="38100" dir="2700000" algn="tl">
                    <a:srgbClr val="000000">
                      <a:alpha val="43137"/>
                    </a:srgbClr>
                  </a:outerShdw>
                </a:effectLst>
                <a:latin typeface="Arial Narrow"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a:lstStyle>
          <a:p>
            <a:pPr>
              <a:defRPr/>
            </a:pPr>
            <a:r>
              <a:rPr lang="sv-SE" dirty="0" smtClean="0"/>
              <a:t>Ekonomi Bakanlığı</a:t>
            </a:r>
            <a:r>
              <a:rPr lang="tr-TR" dirty="0" smtClean="0"/>
              <a:t> - İhracat Genel Müdürlüğü</a:t>
            </a:r>
            <a:endParaRPr lang="tr-TR" dirty="0"/>
          </a:p>
        </p:txBody>
      </p:sp>
    </p:spTree>
    <p:extLst>
      <p:ext uri="{BB962C8B-B14F-4D97-AF65-F5344CB8AC3E}">
        <p14:creationId xmlns:p14="http://schemas.microsoft.com/office/powerpoint/2010/main" val="2372327996"/>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260648"/>
            <a:ext cx="8244408" cy="476844"/>
          </a:xfrm>
        </p:spPr>
        <p:txBody>
          <a:bodyPr>
            <a:noAutofit/>
          </a:bodyPr>
          <a:lstStyle/>
          <a:p>
            <a:r>
              <a:rPr lang="tr-TR" sz="2800" dirty="0" smtClean="0"/>
              <a:t>Türkiye Ticaret Merkezleri (TTM) Desteği</a:t>
            </a:r>
            <a:endParaRPr lang="tr-TR" sz="2800" dirty="0"/>
          </a:p>
        </p:txBody>
      </p:sp>
      <p:graphicFrame>
        <p:nvGraphicFramePr>
          <p:cNvPr id="5" name="Tablo 4"/>
          <p:cNvGraphicFramePr>
            <a:graphicFrameLocks noGrp="1"/>
          </p:cNvGraphicFramePr>
          <p:nvPr>
            <p:extLst>
              <p:ext uri="{D42A27DB-BD31-4B8C-83A1-F6EECF244321}">
                <p14:modId xmlns:p14="http://schemas.microsoft.com/office/powerpoint/2010/main" val="2031899791"/>
              </p:ext>
            </p:extLst>
          </p:nvPr>
        </p:nvGraphicFramePr>
        <p:xfrm>
          <a:off x="743725" y="1268760"/>
          <a:ext cx="7140642" cy="4064600"/>
        </p:xfrm>
        <a:graphic>
          <a:graphicData uri="http://schemas.openxmlformats.org/drawingml/2006/table">
            <a:tbl>
              <a:tblPr firstRow="1" bandRow="1">
                <a:tableStyleId>{638B1855-1B75-4FBE-930C-398BA8C253C6}</a:tableStyleId>
              </a:tblPr>
              <a:tblGrid>
                <a:gridCol w="2380214"/>
                <a:gridCol w="998850"/>
                <a:gridCol w="3761578"/>
              </a:tblGrid>
              <a:tr h="629328">
                <a:tc>
                  <a:txBody>
                    <a:bodyPr/>
                    <a:lstStyle/>
                    <a:p>
                      <a:pPr algn="l"/>
                      <a:r>
                        <a:rPr lang="tr-TR" sz="1600" b="1" dirty="0" smtClean="0">
                          <a:effectLst>
                            <a:outerShdw blurRad="38100" dist="38100" dir="2700000" algn="tl">
                              <a:srgbClr val="000000">
                                <a:alpha val="43137"/>
                              </a:srgbClr>
                            </a:outerShdw>
                          </a:effectLst>
                        </a:rPr>
                        <a:t>ŞEHİR/ÜLKE</a:t>
                      </a:r>
                      <a:endParaRPr lang="tr-TR" sz="16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600" b="1" dirty="0" smtClean="0">
                          <a:effectLst>
                            <a:outerShdw blurRad="38100" dist="38100" dir="2700000" algn="tl">
                              <a:srgbClr val="000000">
                                <a:alpha val="43137"/>
                              </a:srgbClr>
                            </a:outerShdw>
                          </a:effectLst>
                        </a:rPr>
                        <a:t>TTM </a:t>
                      </a:r>
                    </a:p>
                    <a:p>
                      <a:pPr algn="ctr"/>
                      <a:r>
                        <a:rPr lang="tr-TR" sz="1600" b="1" dirty="0" smtClean="0">
                          <a:effectLst>
                            <a:outerShdw blurRad="38100" dist="38100" dir="2700000" algn="tl">
                              <a:srgbClr val="000000">
                                <a:alpha val="43137"/>
                              </a:srgbClr>
                            </a:outerShdw>
                          </a:effectLst>
                        </a:rPr>
                        <a:t>SAYISI</a:t>
                      </a:r>
                      <a:endParaRPr lang="tr-TR" sz="16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l">
                        <a:buFont typeface="Arial" panose="020B0604020202020204" pitchFamily="34" charset="0"/>
                        <a:buNone/>
                      </a:pPr>
                      <a:r>
                        <a:rPr lang="tr-TR" sz="1600" b="1" dirty="0" smtClean="0">
                          <a:effectLst>
                            <a:outerShdw blurRad="38100" dist="38100" dir="2700000" algn="tl">
                              <a:srgbClr val="000000">
                                <a:alpha val="43137"/>
                              </a:srgbClr>
                            </a:outerShdw>
                          </a:effectLst>
                        </a:rPr>
                        <a:t>                TTM SEKTÖRÜ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9328">
                <a:tc>
                  <a:txBody>
                    <a:bodyPr/>
                    <a:lstStyle/>
                    <a:p>
                      <a:r>
                        <a:rPr lang="tr-TR" sz="1600" b="1" dirty="0" smtClean="0">
                          <a:effectLst>
                            <a:outerShdw blurRad="38100" dist="38100" dir="2700000" algn="tl">
                              <a:srgbClr val="000000">
                                <a:alpha val="43137"/>
                              </a:srgbClr>
                            </a:outerShdw>
                          </a:effectLst>
                        </a:rPr>
                        <a:t>TAHRAN/İRAN</a:t>
                      </a:r>
                      <a:endParaRPr lang="tr-TR" sz="16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600" b="1" dirty="0" smtClean="0">
                          <a:effectLst>
                            <a:outerShdw blurRad="38100" dist="38100" dir="2700000" algn="tl">
                              <a:srgbClr val="000000">
                                <a:alpha val="43137"/>
                              </a:srgbClr>
                            </a:outerShdw>
                          </a:effectLst>
                        </a:rPr>
                        <a:t>4</a:t>
                      </a:r>
                      <a:endParaRPr lang="tr-TR" sz="16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tr-TR" sz="1600" b="1" dirty="0" smtClean="0">
                          <a:effectLst>
                            <a:outerShdw blurRad="38100" dist="38100" dir="2700000" algn="tl">
                              <a:srgbClr val="000000">
                                <a:alpha val="43137"/>
                              </a:srgbClr>
                            </a:outerShdw>
                          </a:effectLst>
                        </a:rPr>
                        <a:t>Tekstil ve Hammaddeleri</a:t>
                      </a:r>
                    </a:p>
                    <a:p>
                      <a:pPr marL="285750" indent="-285750">
                        <a:buFont typeface="Arial" panose="020B0604020202020204" pitchFamily="34" charset="0"/>
                        <a:buChar char="•"/>
                      </a:pPr>
                      <a:r>
                        <a:rPr lang="tr-TR" sz="1600" b="1" dirty="0" smtClean="0">
                          <a:effectLst>
                            <a:outerShdw blurRad="38100" dist="38100" dir="2700000" algn="tl">
                              <a:srgbClr val="000000">
                                <a:alpha val="43137"/>
                              </a:srgbClr>
                            </a:outerShdw>
                          </a:effectLst>
                        </a:rPr>
                        <a:t>Mobilya</a:t>
                      </a:r>
                    </a:p>
                    <a:p>
                      <a:pPr marL="285750" indent="-285750">
                        <a:buFont typeface="Arial" panose="020B0604020202020204" pitchFamily="34" charset="0"/>
                        <a:buChar char="•"/>
                      </a:pPr>
                      <a:r>
                        <a:rPr lang="tr-TR" sz="1600" b="1" dirty="0" smtClean="0">
                          <a:effectLst>
                            <a:outerShdw blurRad="38100" dist="38100" dir="2700000" algn="tl">
                              <a:srgbClr val="000000">
                                <a:alpha val="43137"/>
                              </a:srgbClr>
                            </a:outerShdw>
                          </a:effectLst>
                        </a:rPr>
                        <a:t>Hazır</a:t>
                      </a:r>
                      <a:r>
                        <a:rPr lang="tr-TR" sz="1600" b="1" baseline="0" dirty="0" smtClean="0">
                          <a:effectLst>
                            <a:outerShdw blurRad="38100" dist="38100" dir="2700000" algn="tl">
                              <a:srgbClr val="000000">
                                <a:alpha val="43137"/>
                              </a:srgbClr>
                            </a:outerShdw>
                          </a:effectLst>
                        </a:rPr>
                        <a:t> Giyim ve Konfeksiyon</a:t>
                      </a:r>
                    </a:p>
                    <a:p>
                      <a:pPr marL="285750" indent="-285750">
                        <a:buFont typeface="Arial" panose="020B0604020202020204" pitchFamily="34" charset="0"/>
                        <a:buChar char="•"/>
                      </a:pPr>
                      <a:r>
                        <a:rPr lang="tr-TR" sz="1600" b="1" baseline="0" dirty="0" smtClean="0">
                          <a:effectLst>
                            <a:outerShdw blurRad="38100" dist="38100" dir="2700000" algn="tl">
                              <a:srgbClr val="000000">
                                <a:alpha val="43137"/>
                              </a:srgbClr>
                            </a:outerShdw>
                          </a:effectLst>
                        </a:rPr>
                        <a:t>Kimya</a:t>
                      </a:r>
                      <a:endParaRPr lang="tr-TR" sz="1600" b="1" dirty="0" smtClean="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9816">
                <a:tc>
                  <a:txBody>
                    <a:bodyPr/>
                    <a:lstStyle/>
                    <a:p>
                      <a:r>
                        <a:rPr lang="tr-TR" sz="1600" b="1" dirty="0" smtClean="0">
                          <a:effectLst>
                            <a:outerShdw blurRad="38100" dist="38100" dir="2700000" algn="tl">
                              <a:srgbClr val="000000">
                                <a:alpha val="43137"/>
                              </a:srgbClr>
                            </a:outerShdw>
                          </a:effectLst>
                        </a:rPr>
                        <a:t>NEW YORK/</a:t>
                      </a:r>
                      <a:r>
                        <a:rPr lang="tr-TR" sz="1600" b="1" baseline="0" dirty="0" smtClean="0">
                          <a:effectLst>
                            <a:outerShdw blurRad="38100" dist="38100" dir="2700000" algn="tl">
                              <a:srgbClr val="000000">
                                <a:alpha val="43137"/>
                              </a:srgbClr>
                            </a:outerShdw>
                          </a:effectLst>
                        </a:rPr>
                        <a:t> ABD</a:t>
                      </a:r>
                      <a:endParaRPr lang="tr-TR" sz="16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600" b="1" dirty="0" smtClean="0">
                          <a:effectLst>
                            <a:outerShdw blurRad="38100" dist="38100" dir="2700000" algn="tl">
                              <a:srgbClr val="000000">
                                <a:alpha val="43137"/>
                              </a:srgbClr>
                            </a:outerShdw>
                          </a:effectLst>
                        </a:rPr>
                        <a:t>4</a:t>
                      </a:r>
                      <a:endParaRPr lang="tr-TR" sz="16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lang="tr-TR" sz="1600" b="1" dirty="0" smtClean="0">
                          <a:effectLst>
                            <a:outerShdw blurRad="38100" dist="38100" dir="2700000" algn="tl">
                              <a:srgbClr val="000000">
                                <a:alpha val="43137"/>
                              </a:srgbClr>
                            </a:outerShdw>
                          </a:effectLst>
                        </a:rPr>
                        <a:t>Halı</a:t>
                      </a:r>
                    </a:p>
                    <a:p>
                      <a:pPr marL="285750" indent="-285750">
                        <a:buFont typeface="Arial" panose="020B0604020202020204" pitchFamily="34" charset="0"/>
                        <a:buChar char="•"/>
                      </a:pPr>
                      <a:r>
                        <a:rPr lang="tr-TR" sz="1600" b="1" dirty="0" smtClean="0">
                          <a:effectLst>
                            <a:outerShdw blurRad="38100" dist="38100" dir="2700000" algn="tl">
                              <a:srgbClr val="000000">
                                <a:alpha val="43137"/>
                              </a:srgbClr>
                            </a:outerShdw>
                          </a:effectLst>
                        </a:rPr>
                        <a:t>Tekstil</a:t>
                      </a:r>
                    </a:p>
                    <a:p>
                      <a:pPr marL="285750" indent="-285750">
                        <a:buFont typeface="Arial" panose="020B0604020202020204" pitchFamily="34" charset="0"/>
                        <a:buChar char="•"/>
                      </a:pPr>
                      <a:r>
                        <a:rPr lang="tr-TR" sz="1600" b="1" dirty="0" smtClean="0">
                          <a:effectLst>
                            <a:outerShdw blurRad="38100" dist="38100" dir="2700000" algn="tl">
                              <a:srgbClr val="000000">
                                <a:alpha val="43137"/>
                              </a:srgbClr>
                            </a:outerShdw>
                          </a:effectLst>
                        </a:rPr>
                        <a:t>Ev</a:t>
                      </a:r>
                      <a:r>
                        <a:rPr lang="tr-TR" sz="1600" b="1" baseline="0" dirty="0" smtClean="0">
                          <a:effectLst>
                            <a:outerShdw blurRad="38100" dist="38100" dir="2700000" algn="tl">
                              <a:srgbClr val="000000">
                                <a:alpha val="43137"/>
                              </a:srgbClr>
                            </a:outerShdw>
                          </a:effectLst>
                        </a:rPr>
                        <a:t> tekstili</a:t>
                      </a:r>
                    </a:p>
                    <a:p>
                      <a:pPr marL="285750" indent="-285750">
                        <a:buFont typeface="Arial" panose="020B0604020202020204" pitchFamily="34" charset="0"/>
                        <a:buChar char="•"/>
                      </a:pPr>
                      <a:r>
                        <a:rPr lang="tr-TR" sz="1600" b="1" baseline="0" dirty="0" smtClean="0">
                          <a:effectLst>
                            <a:outerShdw blurRad="38100" dist="38100" dir="2700000" algn="tl">
                              <a:srgbClr val="000000">
                                <a:alpha val="43137"/>
                              </a:srgbClr>
                            </a:outerShdw>
                          </a:effectLst>
                        </a:rPr>
                        <a:t>Hazır Giyim</a:t>
                      </a:r>
                      <a:endParaRPr lang="tr-TR" sz="16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9328">
                <a:tc>
                  <a:txBody>
                    <a:bodyPr/>
                    <a:lstStyle/>
                    <a:p>
                      <a:r>
                        <a:rPr lang="tr-TR" sz="1600" b="1" dirty="0" smtClean="0">
                          <a:effectLst>
                            <a:outerShdw blurRad="38100" dist="38100" dir="2700000" algn="tl">
                              <a:srgbClr val="000000">
                                <a:alpha val="43137"/>
                              </a:srgbClr>
                            </a:outerShdw>
                          </a:effectLst>
                        </a:rPr>
                        <a:t>DUBAİ/BAE</a:t>
                      </a:r>
                      <a:endParaRPr lang="tr-TR" sz="16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600" b="1" dirty="0" smtClean="0">
                          <a:effectLst>
                            <a:outerShdw blurRad="38100" dist="38100" dir="2700000" algn="tl">
                              <a:srgbClr val="000000">
                                <a:alpha val="43137"/>
                              </a:srgbClr>
                            </a:outerShdw>
                          </a:effectLst>
                        </a:rPr>
                        <a:t>2</a:t>
                      </a:r>
                      <a:endParaRPr lang="tr-TR" sz="16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tr-TR" sz="1600" b="1" dirty="0" smtClean="0">
                          <a:effectLst>
                            <a:outerShdw blurRad="38100" dist="38100" dir="2700000" algn="tl">
                              <a:srgbClr val="000000">
                                <a:alpha val="43137"/>
                              </a:srgbClr>
                            </a:outerShdw>
                          </a:effectLst>
                        </a:rPr>
                        <a:t>İklimlendirme</a:t>
                      </a:r>
                    </a:p>
                    <a:p>
                      <a:pPr marL="285750" indent="-285750">
                        <a:buFont typeface="Arial" panose="020B0604020202020204" pitchFamily="34" charset="0"/>
                        <a:buChar char="•"/>
                      </a:pPr>
                      <a:r>
                        <a:rPr lang="tr-TR" sz="1600" b="1" dirty="0" smtClean="0">
                          <a:effectLst>
                            <a:outerShdw blurRad="38100" dist="38100" dir="2700000" algn="tl">
                              <a:srgbClr val="000000">
                                <a:alpha val="43137"/>
                              </a:srgbClr>
                            </a:outerShdw>
                          </a:effectLst>
                        </a:rPr>
                        <a:t>Bilişim</a:t>
                      </a:r>
                      <a:endParaRPr lang="tr-TR" sz="16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9328">
                <a:tc>
                  <a:txBody>
                    <a:bodyPr/>
                    <a:lstStyle/>
                    <a:p>
                      <a:r>
                        <a:rPr lang="tr-TR" sz="1600" b="1" dirty="0" smtClean="0">
                          <a:effectLst>
                            <a:outerShdw blurRad="38100" dist="38100" dir="2700000" algn="tl">
                              <a:srgbClr val="000000">
                                <a:alpha val="43137"/>
                              </a:srgbClr>
                            </a:outerShdw>
                          </a:effectLst>
                        </a:rPr>
                        <a:t>ŞİKAGO/ABD</a:t>
                      </a:r>
                      <a:endParaRPr lang="tr-TR" sz="16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1600" b="1" dirty="0" smtClean="0">
                          <a:effectLst>
                            <a:outerShdw blurRad="38100" dist="38100" dir="2700000" algn="tl">
                              <a:srgbClr val="000000">
                                <a:alpha val="43137"/>
                              </a:srgbClr>
                            </a:outerShdw>
                          </a:effectLst>
                        </a:rPr>
                        <a:t>1</a:t>
                      </a:r>
                      <a:endParaRPr lang="tr-TR" sz="16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tr-TR" sz="1600" b="1" dirty="0" smtClean="0">
                          <a:effectLst>
                            <a:outerShdw blurRad="38100" dist="38100" dir="2700000" algn="tl">
                              <a:srgbClr val="000000">
                                <a:alpha val="43137"/>
                              </a:srgbClr>
                            </a:outerShdw>
                          </a:effectLst>
                        </a:rPr>
                        <a:t>Kimya</a:t>
                      </a:r>
                      <a:endParaRPr lang="tr-TR" sz="1600" b="1"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Metin kutusu 5"/>
          <p:cNvSpPr txBox="1"/>
          <p:nvPr/>
        </p:nvSpPr>
        <p:spPr>
          <a:xfrm>
            <a:off x="683568" y="899428"/>
            <a:ext cx="3422604" cy="369332"/>
          </a:xfrm>
          <a:prstGeom prst="rect">
            <a:avLst/>
          </a:prstGeom>
          <a:noFill/>
        </p:spPr>
        <p:txBody>
          <a:bodyPr wrap="none" rtlCol="0">
            <a:spAutoFit/>
          </a:bodyPr>
          <a:lstStyle/>
          <a:p>
            <a:r>
              <a:rPr lang="tr-TR" b="1" dirty="0" smtClean="0">
                <a:solidFill>
                  <a:srgbClr val="494949">
                    <a:lumMod val="50000"/>
                  </a:srgbClr>
                </a:solidFill>
              </a:rPr>
              <a:t>Destek kapsamına alınan TTM’ler:</a:t>
            </a:r>
          </a:p>
        </p:txBody>
      </p:sp>
      <p:sp>
        <p:nvSpPr>
          <p:cNvPr id="7" name="Metin kutusu 6"/>
          <p:cNvSpPr txBox="1"/>
          <p:nvPr/>
        </p:nvSpPr>
        <p:spPr>
          <a:xfrm>
            <a:off x="323528" y="5424457"/>
            <a:ext cx="6552728" cy="400110"/>
          </a:xfrm>
          <a:prstGeom prst="rect">
            <a:avLst/>
          </a:prstGeom>
          <a:noFill/>
        </p:spPr>
        <p:txBody>
          <a:bodyPr wrap="square" rtlCol="0">
            <a:spAutoFit/>
          </a:bodyPr>
          <a:lstStyle/>
          <a:p>
            <a:pPr marL="285750" indent="-285750" algn="just">
              <a:spcBef>
                <a:spcPts val="600"/>
              </a:spcBef>
              <a:buFont typeface="Arial" pitchFamily="34" charset="0"/>
              <a:buChar char="•"/>
            </a:pPr>
            <a:r>
              <a:rPr lang="tr-TR" sz="2000" dirty="0" smtClean="0">
                <a:solidFill>
                  <a:srgbClr val="494949">
                    <a:lumMod val="50000"/>
                  </a:srgbClr>
                </a:solidFill>
              </a:rPr>
              <a:t>13 </a:t>
            </a:r>
            <a:r>
              <a:rPr lang="tr-TR" sz="2000" dirty="0">
                <a:solidFill>
                  <a:srgbClr val="494949">
                    <a:lumMod val="50000"/>
                  </a:srgbClr>
                </a:solidFill>
              </a:rPr>
              <a:t>T</a:t>
            </a:r>
            <a:r>
              <a:rPr lang="tr-TR" sz="2000" dirty="0" smtClean="0">
                <a:solidFill>
                  <a:srgbClr val="494949">
                    <a:lumMod val="50000"/>
                  </a:srgbClr>
                </a:solidFill>
              </a:rPr>
              <a:t>TM başvurusunun </a:t>
            </a:r>
            <a:r>
              <a:rPr lang="tr-TR" sz="2000" dirty="0" err="1" smtClean="0">
                <a:solidFill>
                  <a:srgbClr val="494949">
                    <a:lumMod val="50000"/>
                  </a:srgbClr>
                </a:solidFill>
              </a:rPr>
              <a:t>11’i</a:t>
            </a:r>
            <a:r>
              <a:rPr lang="tr-TR" sz="2000" dirty="0" smtClean="0">
                <a:solidFill>
                  <a:srgbClr val="494949">
                    <a:lumMod val="50000"/>
                  </a:srgbClr>
                </a:solidFill>
              </a:rPr>
              <a:t> destek kapsamına alındı.</a:t>
            </a:r>
          </a:p>
        </p:txBody>
      </p:sp>
      <p:sp>
        <p:nvSpPr>
          <p:cNvPr id="3" name="Slayt Numarası Yer Tutucusu 2"/>
          <p:cNvSpPr>
            <a:spLocks noGrp="1"/>
          </p:cNvSpPr>
          <p:nvPr>
            <p:ph type="sldNum" sz="quarter" idx="11"/>
          </p:nvPr>
        </p:nvSpPr>
        <p:spPr/>
        <p:txBody>
          <a:bodyPr/>
          <a:lstStyle/>
          <a:p>
            <a:pPr>
              <a:defRPr/>
            </a:pPr>
            <a:fld id="{EB3BFC0C-43B1-44B8-9A14-5AE59E360105}" type="slidenum">
              <a:rPr lang="en-US" smtClean="0"/>
              <a:pPr>
                <a:defRPr/>
              </a:pPr>
              <a:t>6</a:t>
            </a:fld>
            <a:endParaRPr lang="en-US" dirty="0"/>
          </a:p>
        </p:txBody>
      </p:sp>
    </p:spTree>
    <p:extLst>
      <p:ext uri="{BB962C8B-B14F-4D97-AF65-F5344CB8AC3E}">
        <p14:creationId xmlns:p14="http://schemas.microsoft.com/office/powerpoint/2010/main" val="4008521060"/>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4294967295"/>
          </p:nvPr>
        </p:nvSpPr>
        <p:spPr>
          <a:xfrm>
            <a:off x="1485900" y="2240757"/>
            <a:ext cx="6172200" cy="2322910"/>
          </a:xfrm>
        </p:spPr>
        <p:txBody>
          <a:bodyPr>
            <a:normAutofit fontScale="92500" lnSpcReduction="10000"/>
          </a:bodyPr>
          <a:lstStyle/>
          <a:p>
            <a:pPr algn="ctr">
              <a:buFontTx/>
              <a:buNone/>
            </a:pPr>
            <a:endParaRPr lang="tr-TR" b="1" dirty="0" smtClean="0">
              <a:effectLst>
                <a:outerShdw blurRad="38100" dist="38100" dir="2700000" algn="tl">
                  <a:srgbClr val="000000">
                    <a:alpha val="43137"/>
                  </a:srgbClr>
                </a:outerShdw>
              </a:effectLst>
            </a:endParaRPr>
          </a:p>
          <a:p>
            <a:pPr algn="ctr">
              <a:buFontTx/>
              <a:buNone/>
            </a:pPr>
            <a:r>
              <a:rPr lang="tr-TR" sz="2700" b="1" dirty="0" smtClean="0">
                <a:solidFill>
                  <a:srgbClr val="990000"/>
                </a:solidFill>
                <a:effectLst>
                  <a:outerShdw blurRad="38100" dist="38100" dir="2700000" algn="tl">
                    <a:srgbClr val="000000">
                      <a:alpha val="43137"/>
                    </a:srgbClr>
                  </a:outerShdw>
                </a:effectLst>
                <a:latin typeface="Calibri" pitchFamily="34" charset="0"/>
                <a:cs typeface="Calibri" pitchFamily="34" charset="0"/>
              </a:rPr>
              <a:t>2008/2 </a:t>
            </a:r>
            <a:r>
              <a:rPr lang="tr-TR" sz="2700" b="1" dirty="0">
                <a:solidFill>
                  <a:srgbClr val="990000"/>
                </a:solidFill>
                <a:effectLst>
                  <a:outerShdw blurRad="38100" dist="38100" dir="2700000" algn="tl">
                    <a:srgbClr val="000000">
                      <a:alpha val="43137"/>
                    </a:srgbClr>
                  </a:outerShdw>
                </a:effectLst>
                <a:latin typeface="Calibri" pitchFamily="34" charset="0"/>
                <a:cs typeface="Calibri" pitchFamily="34" charset="0"/>
              </a:rPr>
              <a:t>Sayılı Tasarım Desteği Hakkında Tebliğ	</a:t>
            </a:r>
          </a:p>
          <a:p>
            <a:pPr algn="ctr">
              <a:buFontTx/>
              <a:buNone/>
            </a:pPr>
            <a:r>
              <a:rPr lang="en-GB" b="1" dirty="0" smtClean="0">
                <a:solidFill>
                  <a:schemeClr val="bg1"/>
                </a:solidFill>
                <a:latin typeface="Calibri" pitchFamily="34" charset="0"/>
                <a:cs typeface="Calibri" pitchFamily="34" charset="0"/>
              </a:rPr>
              <a:t/>
            </a:r>
            <a:br>
              <a:rPr lang="en-GB" b="1" dirty="0" smtClean="0">
                <a:solidFill>
                  <a:schemeClr val="bg1"/>
                </a:solidFill>
                <a:latin typeface="Calibri" pitchFamily="34" charset="0"/>
                <a:cs typeface="Calibri" pitchFamily="34" charset="0"/>
              </a:rPr>
            </a:br>
            <a:endParaRPr lang="tr-TR" b="1" dirty="0" smtClean="0">
              <a:solidFill>
                <a:schemeClr val="bg1"/>
              </a:solidFill>
              <a:latin typeface="Calibri" pitchFamily="34" charset="0"/>
              <a:cs typeface="Calibri" pitchFamily="34" charset="0"/>
            </a:endParaRPr>
          </a:p>
        </p:txBody>
      </p:sp>
    </p:spTree>
    <p:extLst>
      <p:ext uri="{BB962C8B-B14F-4D97-AF65-F5344CB8AC3E}">
        <p14:creationId xmlns:p14="http://schemas.microsoft.com/office/powerpoint/2010/main" val="1746241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1"/>
          </p:nvPr>
        </p:nvSpPr>
        <p:spPr/>
        <p:txBody>
          <a:bodyPr/>
          <a:lstStyle/>
          <a:p>
            <a:pPr>
              <a:defRPr/>
            </a:pPr>
            <a:fld id="{D694E58B-8EF7-4768-89E6-1C8435C0D9DC}" type="slidenum">
              <a:rPr lang="en-US"/>
              <a:pPr>
                <a:defRPr/>
              </a:pPr>
              <a:t>8</a:t>
            </a:fld>
            <a:endParaRPr lang="en-US"/>
          </a:p>
        </p:txBody>
      </p:sp>
      <p:sp>
        <p:nvSpPr>
          <p:cNvPr id="12" name="_s69645"/>
          <p:cNvSpPr>
            <a:spLocks noChangeArrowheads="1"/>
          </p:cNvSpPr>
          <p:nvPr/>
        </p:nvSpPr>
        <p:spPr bwMode="auto">
          <a:xfrm>
            <a:off x="6270446" y="961789"/>
            <a:ext cx="2792592" cy="597692"/>
          </a:xfrm>
          <a:prstGeom prst="roundRect">
            <a:avLst>
              <a:gd name="adj" fmla="val 16667"/>
            </a:avLst>
          </a:prstGeom>
          <a:solidFill>
            <a:srgbClr val="FF0000">
              <a:alpha val="20000"/>
            </a:srgbClr>
          </a:solidFill>
          <a:ln w="9525">
            <a:solidFill>
              <a:schemeClr val="tx1"/>
            </a:solidFill>
            <a:round/>
            <a:headEnd/>
            <a:tailEnd/>
          </a:ln>
        </p:spPr>
        <p:txBody>
          <a:bodyPr wrap="none" lIns="0" tIns="0" rIns="0" bIns="0" anchor="ctr"/>
          <a:lstStyle/>
          <a:p>
            <a:pPr eaLnBrk="0" fontAlgn="base" hangingPunct="0">
              <a:spcBef>
                <a:spcPct val="0"/>
              </a:spcBef>
              <a:spcAft>
                <a:spcPct val="0"/>
              </a:spcAft>
            </a:pPr>
            <a:endParaRPr lang="tr-TR" sz="1500" dirty="0">
              <a:solidFill>
                <a:prstClr val="white"/>
              </a:solidFill>
              <a:latin typeface="Times New Roman" pitchFamily="18" charset="0"/>
              <a:ea typeface="MS PGothic" pitchFamily="34" charset="-128"/>
            </a:endParaRPr>
          </a:p>
          <a:p>
            <a:pPr eaLnBrk="0" fontAlgn="base" hangingPunct="0">
              <a:spcBef>
                <a:spcPct val="0"/>
              </a:spcBef>
              <a:spcAft>
                <a:spcPct val="0"/>
              </a:spcAft>
            </a:pPr>
            <a:r>
              <a:rPr lang="tr-TR" sz="1500" dirty="0">
                <a:solidFill>
                  <a:prstClr val="white"/>
                </a:solidFill>
                <a:latin typeface="Times New Roman" pitchFamily="18" charset="0"/>
                <a:ea typeface="MS PGothic" pitchFamily="34" charset="-128"/>
              </a:rPr>
              <a:t> DESTEK SÜRESİ:	4 yıl</a:t>
            </a:r>
          </a:p>
          <a:p>
            <a:pPr eaLnBrk="0" fontAlgn="base" hangingPunct="0">
              <a:spcBef>
                <a:spcPct val="0"/>
              </a:spcBef>
              <a:spcAft>
                <a:spcPct val="0"/>
              </a:spcAft>
            </a:pPr>
            <a:r>
              <a:rPr lang="tr-TR" sz="1500" dirty="0">
                <a:solidFill>
                  <a:prstClr val="white"/>
                </a:solidFill>
                <a:latin typeface="Times New Roman" pitchFamily="18" charset="0"/>
                <a:ea typeface="MS PGothic" pitchFamily="34" charset="-128"/>
              </a:rPr>
              <a:t> DESTEK ORANI:	%50</a:t>
            </a:r>
          </a:p>
          <a:p>
            <a:pPr eaLnBrk="0" fontAlgn="base" hangingPunct="0">
              <a:spcBef>
                <a:spcPct val="0"/>
              </a:spcBef>
              <a:spcAft>
                <a:spcPct val="0"/>
              </a:spcAft>
            </a:pPr>
            <a:endParaRPr lang="tr-TR" sz="1500" dirty="0">
              <a:solidFill>
                <a:prstClr val="white"/>
              </a:solidFill>
              <a:latin typeface="Times New Roman" pitchFamily="18" charset="0"/>
              <a:ea typeface="MS PGothic" pitchFamily="34" charset="-128"/>
            </a:endParaRPr>
          </a:p>
        </p:txBody>
      </p:sp>
      <p:sp>
        <p:nvSpPr>
          <p:cNvPr id="52234" name="_s69646"/>
          <p:cNvSpPr>
            <a:spLocks noChangeArrowheads="1"/>
          </p:cNvSpPr>
          <p:nvPr/>
        </p:nvSpPr>
        <p:spPr bwMode="auto">
          <a:xfrm>
            <a:off x="69264" y="1660526"/>
            <a:ext cx="3169236" cy="1008062"/>
          </a:xfrm>
          <a:prstGeom prst="roundRect">
            <a:avLst>
              <a:gd name="adj" fmla="val 16667"/>
            </a:avLst>
          </a:prstGeom>
          <a:noFill/>
          <a:ln w="28575">
            <a:solidFill>
              <a:srgbClr val="C00000"/>
            </a:solidFill>
            <a:round/>
            <a:headEnd/>
            <a:tailEnd/>
          </a:ln>
        </p:spPr>
        <p:txBody>
          <a:bodyPr wrap="none" lIns="0" tIns="0" rIns="0" bIns="0" anchor="ctr"/>
          <a:lstStyle/>
          <a:p>
            <a:pPr algn="ctr" defTabSz="457200" fontAlgn="base">
              <a:spcBef>
                <a:spcPct val="0"/>
              </a:spcBef>
              <a:spcAft>
                <a:spcPct val="0"/>
              </a:spcAft>
            </a:pPr>
            <a:r>
              <a:rPr lang="tr-TR" sz="1600" b="1" dirty="0">
                <a:solidFill>
                  <a:prstClr val="black"/>
                </a:solidFill>
              </a:rPr>
              <a:t>MARKA-PATENT TESCİL</a:t>
            </a:r>
          </a:p>
          <a:p>
            <a:pPr algn="ctr" defTabSz="457200" fontAlgn="base">
              <a:spcBef>
                <a:spcPct val="0"/>
              </a:spcBef>
              <a:spcAft>
                <a:spcPct val="0"/>
              </a:spcAft>
            </a:pPr>
            <a:r>
              <a:rPr lang="tr-TR" sz="1600" dirty="0">
                <a:solidFill>
                  <a:prstClr val="black"/>
                </a:solidFill>
              </a:rPr>
              <a:t>(yıllık 50.000 USD)</a:t>
            </a:r>
          </a:p>
        </p:txBody>
      </p:sp>
      <p:sp>
        <p:nvSpPr>
          <p:cNvPr id="52235" name="_s69647"/>
          <p:cNvSpPr>
            <a:spLocks noChangeArrowheads="1"/>
          </p:cNvSpPr>
          <p:nvPr/>
        </p:nvSpPr>
        <p:spPr bwMode="auto">
          <a:xfrm>
            <a:off x="3365500" y="1674575"/>
            <a:ext cx="3187700" cy="1008062"/>
          </a:xfrm>
          <a:prstGeom prst="roundRect">
            <a:avLst>
              <a:gd name="adj" fmla="val 16667"/>
            </a:avLst>
          </a:prstGeom>
          <a:noFill/>
          <a:ln w="28575">
            <a:solidFill>
              <a:srgbClr val="C00000"/>
            </a:solidFill>
            <a:round/>
            <a:headEnd/>
            <a:tailEnd/>
          </a:ln>
        </p:spPr>
        <p:txBody>
          <a:bodyPr wrap="none" lIns="0" tIns="0" rIns="0" bIns="0" anchor="ctr"/>
          <a:lstStyle/>
          <a:p>
            <a:pPr algn="ctr" defTabSz="457200" fontAlgn="base">
              <a:spcBef>
                <a:spcPct val="0"/>
              </a:spcBef>
              <a:spcAft>
                <a:spcPct val="0"/>
              </a:spcAft>
            </a:pPr>
            <a:endParaRPr lang="tr-TR" sz="1500" dirty="0">
              <a:solidFill>
                <a:prstClr val="black"/>
              </a:solidFill>
              <a:latin typeface="Arial" charset="0"/>
            </a:endParaRPr>
          </a:p>
          <a:p>
            <a:pPr algn="ctr" defTabSz="457200" fontAlgn="base">
              <a:spcBef>
                <a:spcPct val="0"/>
              </a:spcBef>
              <a:spcAft>
                <a:spcPct val="0"/>
              </a:spcAft>
            </a:pPr>
            <a:r>
              <a:rPr lang="tr-TR" sz="1600" b="1" dirty="0" smtClean="0">
                <a:solidFill>
                  <a:prstClr val="black"/>
                </a:solidFill>
              </a:rPr>
              <a:t>KİRA VE DEKORASYON </a:t>
            </a:r>
            <a:endParaRPr lang="tr-TR" sz="1600" b="1" dirty="0">
              <a:solidFill>
                <a:prstClr val="black"/>
              </a:solidFill>
            </a:endParaRPr>
          </a:p>
          <a:p>
            <a:pPr algn="ctr" defTabSz="457200" fontAlgn="base">
              <a:spcBef>
                <a:spcPct val="0"/>
              </a:spcBef>
              <a:spcAft>
                <a:spcPct val="0"/>
              </a:spcAft>
            </a:pPr>
            <a:r>
              <a:rPr lang="tr-TR" sz="1600" dirty="0">
                <a:solidFill>
                  <a:prstClr val="black"/>
                </a:solidFill>
              </a:rPr>
              <a:t>(yıllık </a:t>
            </a:r>
            <a:r>
              <a:rPr lang="tr-TR" sz="1600" dirty="0" smtClean="0">
                <a:solidFill>
                  <a:prstClr val="black"/>
                </a:solidFill>
              </a:rPr>
              <a:t>300.000 USD / 150.000 USD) </a:t>
            </a:r>
            <a:endParaRPr lang="tr-TR" sz="1600" dirty="0">
              <a:solidFill>
                <a:prstClr val="black"/>
              </a:solidFill>
            </a:endParaRPr>
          </a:p>
          <a:p>
            <a:pPr algn="ctr" defTabSz="457200" fontAlgn="base">
              <a:spcBef>
                <a:spcPct val="0"/>
              </a:spcBef>
              <a:spcAft>
                <a:spcPct val="0"/>
              </a:spcAft>
            </a:pPr>
            <a:r>
              <a:rPr lang="tr-TR" sz="1400" dirty="0">
                <a:solidFill>
                  <a:prstClr val="black"/>
                </a:solidFill>
              </a:rPr>
              <a:t>(Mağaza, </a:t>
            </a:r>
            <a:r>
              <a:rPr lang="tr-TR" sz="1400" dirty="0" err="1">
                <a:solidFill>
                  <a:prstClr val="black"/>
                </a:solidFill>
              </a:rPr>
              <a:t>showroom</a:t>
            </a:r>
            <a:r>
              <a:rPr lang="tr-TR" sz="1400" dirty="0" smtClean="0">
                <a:solidFill>
                  <a:prstClr val="black"/>
                </a:solidFill>
              </a:rPr>
              <a:t>, ofis vb</a:t>
            </a:r>
            <a:r>
              <a:rPr lang="tr-TR" sz="1400" dirty="0">
                <a:solidFill>
                  <a:prstClr val="black"/>
                </a:solidFill>
              </a:rPr>
              <a:t>.)</a:t>
            </a:r>
          </a:p>
          <a:p>
            <a:pPr algn="ctr" defTabSz="457200" fontAlgn="base">
              <a:spcBef>
                <a:spcPct val="0"/>
              </a:spcBef>
              <a:spcAft>
                <a:spcPct val="0"/>
              </a:spcAft>
            </a:pPr>
            <a:endParaRPr lang="tr-TR" sz="1500" dirty="0">
              <a:solidFill>
                <a:prstClr val="black"/>
              </a:solidFill>
            </a:endParaRPr>
          </a:p>
        </p:txBody>
      </p:sp>
      <p:sp>
        <p:nvSpPr>
          <p:cNvPr id="52238" name="_s69651"/>
          <p:cNvSpPr>
            <a:spLocks noChangeArrowheads="1"/>
          </p:cNvSpPr>
          <p:nvPr/>
        </p:nvSpPr>
        <p:spPr bwMode="auto">
          <a:xfrm>
            <a:off x="3365500" y="2778403"/>
            <a:ext cx="3187700" cy="1008062"/>
          </a:xfrm>
          <a:prstGeom prst="roundRect">
            <a:avLst>
              <a:gd name="adj" fmla="val 16667"/>
            </a:avLst>
          </a:prstGeom>
          <a:noFill/>
          <a:ln w="28575">
            <a:solidFill>
              <a:srgbClr val="C00000"/>
            </a:solidFill>
            <a:round/>
            <a:headEnd/>
            <a:tailEnd/>
          </a:ln>
        </p:spPr>
        <p:txBody>
          <a:bodyPr wrap="none" lIns="0" tIns="0" rIns="0" bIns="0" anchor="ctr"/>
          <a:lstStyle/>
          <a:p>
            <a:pPr algn="ctr" defTabSz="457200" fontAlgn="base">
              <a:spcBef>
                <a:spcPct val="0"/>
              </a:spcBef>
              <a:spcAft>
                <a:spcPct val="0"/>
              </a:spcAft>
            </a:pPr>
            <a:r>
              <a:rPr lang="tr-TR" sz="1600" b="1" dirty="0">
                <a:solidFill>
                  <a:prstClr val="black"/>
                </a:solidFill>
              </a:rPr>
              <a:t>DANIŞMANLIK</a:t>
            </a:r>
          </a:p>
          <a:p>
            <a:pPr algn="ctr" defTabSz="457200" fontAlgn="base">
              <a:spcBef>
                <a:spcPct val="0"/>
              </a:spcBef>
              <a:spcAft>
                <a:spcPct val="0"/>
              </a:spcAft>
            </a:pPr>
            <a:r>
              <a:rPr lang="tr-TR" sz="1500" dirty="0">
                <a:solidFill>
                  <a:prstClr val="black"/>
                </a:solidFill>
              </a:rPr>
              <a:t> </a:t>
            </a:r>
            <a:r>
              <a:rPr lang="tr-TR" sz="1600" dirty="0">
                <a:solidFill>
                  <a:prstClr val="black"/>
                </a:solidFill>
              </a:rPr>
              <a:t>Strateji, operasyon, </a:t>
            </a:r>
          </a:p>
          <a:p>
            <a:pPr algn="ctr" defTabSz="457200" fontAlgn="base">
              <a:spcBef>
                <a:spcPct val="0"/>
              </a:spcBef>
              <a:spcAft>
                <a:spcPct val="0"/>
              </a:spcAft>
            </a:pPr>
            <a:r>
              <a:rPr lang="tr-TR" sz="1600" dirty="0">
                <a:solidFill>
                  <a:prstClr val="black"/>
                </a:solidFill>
              </a:rPr>
              <a:t>organizasyon, teknoloji</a:t>
            </a:r>
          </a:p>
          <a:p>
            <a:pPr algn="ctr" defTabSz="457200" fontAlgn="base">
              <a:spcBef>
                <a:spcPct val="0"/>
              </a:spcBef>
              <a:spcAft>
                <a:spcPct val="0"/>
              </a:spcAft>
            </a:pPr>
            <a:r>
              <a:rPr lang="tr-TR" sz="1600" dirty="0">
                <a:solidFill>
                  <a:prstClr val="black"/>
                </a:solidFill>
              </a:rPr>
              <a:t>(yıllık </a:t>
            </a:r>
            <a:r>
              <a:rPr lang="tr-TR" sz="1600" dirty="0" smtClean="0">
                <a:solidFill>
                  <a:prstClr val="black"/>
                </a:solidFill>
              </a:rPr>
              <a:t>200.000 USD / 100.000 USD</a:t>
            </a:r>
            <a:r>
              <a:rPr lang="tr-TR" sz="1600" dirty="0" smtClean="0">
                <a:solidFill>
                  <a:prstClr val="black"/>
                </a:solidFill>
                <a:latin typeface="Arial Tur" pitchFamily="34" charset="0"/>
              </a:rPr>
              <a:t>)</a:t>
            </a:r>
            <a:endParaRPr lang="tr-TR" sz="1600" dirty="0">
              <a:solidFill>
                <a:prstClr val="black"/>
              </a:solidFill>
              <a:latin typeface="Arial Tur" pitchFamily="34" charset="0"/>
            </a:endParaRPr>
          </a:p>
        </p:txBody>
      </p:sp>
      <p:sp>
        <p:nvSpPr>
          <p:cNvPr id="52239" name="_s69652"/>
          <p:cNvSpPr>
            <a:spLocks noChangeArrowheads="1"/>
          </p:cNvSpPr>
          <p:nvPr/>
        </p:nvSpPr>
        <p:spPr bwMode="auto">
          <a:xfrm>
            <a:off x="67677" y="2778402"/>
            <a:ext cx="3170823" cy="1008063"/>
          </a:xfrm>
          <a:prstGeom prst="roundRect">
            <a:avLst>
              <a:gd name="adj" fmla="val 16667"/>
            </a:avLst>
          </a:prstGeom>
          <a:noFill/>
          <a:ln w="28575">
            <a:solidFill>
              <a:srgbClr val="C00000"/>
            </a:solidFill>
            <a:round/>
            <a:headEnd/>
            <a:tailEnd/>
          </a:ln>
        </p:spPr>
        <p:txBody>
          <a:bodyPr wrap="none" lIns="0" tIns="0" rIns="0" bIns="0" anchor="ctr"/>
          <a:lstStyle/>
          <a:p>
            <a:pPr algn="ctr" defTabSz="457200" fontAlgn="base">
              <a:spcBef>
                <a:spcPct val="0"/>
              </a:spcBef>
              <a:spcAft>
                <a:spcPct val="0"/>
              </a:spcAft>
            </a:pPr>
            <a:r>
              <a:rPr lang="tr-TR" sz="1600" b="1" dirty="0" smtClean="0">
                <a:solidFill>
                  <a:prstClr val="black"/>
                </a:solidFill>
              </a:rPr>
              <a:t>TANITIM, REKLAM, PAZARLAMA</a:t>
            </a:r>
            <a:endParaRPr lang="tr-TR" sz="1600" b="1" dirty="0">
              <a:solidFill>
                <a:prstClr val="black"/>
              </a:solidFill>
            </a:endParaRPr>
          </a:p>
          <a:p>
            <a:pPr algn="ctr" defTabSz="457200" fontAlgn="base">
              <a:spcBef>
                <a:spcPct val="0"/>
              </a:spcBef>
              <a:spcAft>
                <a:spcPct val="0"/>
              </a:spcAft>
            </a:pPr>
            <a:r>
              <a:rPr lang="tr-TR" sz="1600" dirty="0">
                <a:solidFill>
                  <a:prstClr val="black"/>
                </a:solidFill>
              </a:rPr>
              <a:t>(yıllık 300.000 </a:t>
            </a:r>
            <a:r>
              <a:rPr lang="tr-TR" sz="1600" dirty="0" smtClean="0">
                <a:solidFill>
                  <a:prstClr val="black"/>
                </a:solidFill>
              </a:rPr>
              <a:t>USD / 150.000 USD</a:t>
            </a:r>
            <a:r>
              <a:rPr lang="tr-TR" sz="1600" dirty="0" smtClean="0">
                <a:solidFill>
                  <a:prstClr val="black"/>
                </a:solidFill>
                <a:latin typeface="Arial" charset="0"/>
              </a:rPr>
              <a:t>)</a:t>
            </a:r>
            <a:endParaRPr lang="tr-TR" sz="1600" dirty="0">
              <a:solidFill>
                <a:prstClr val="black"/>
              </a:solidFill>
              <a:latin typeface="Arial" charset="0"/>
            </a:endParaRPr>
          </a:p>
        </p:txBody>
      </p:sp>
      <p:sp>
        <p:nvSpPr>
          <p:cNvPr id="52240" name="_s69650"/>
          <p:cNvSpPr>
            <a:spLocks noChangeArrowheads="1"/>
          </p:cNvSpPr>
          <p:nvPr/>
        </p:nvSpPr>
        <p:spPr bwMode="auto">
          <a:xfrm>
            <a:off x="6713951" y="1739841"/>
            <a:ext cx="2349087" cy="2046624"/>
          </a:xfrm>
          <a:prstGeom prst="roundRect">
            <a:avLst>
              <a:gd name="adj" fmla="val 16667"/>
            </a:avLst>
          </a:prstGeom>
          <a:noFill/>
          <a:ln w="28575">
            <a:solidFill>
              <a:srgbClr val="C00000"/>
            </a:solidFill>
            <a:round/>
            <a:headEnd/>
            <a:tailEnd/>
          </a:ln>
        </p:spPr>
        <p:txBody>
          <a:bodyPr wrap="none" lIns="0" tIns="0" rIns="0" bIns="0" anchor="ctr"/>
          <a:lstStyle/>
          <a:p>
            <a:pPr algn="ctr" defTabSz="457200" fontAlgn="base">
              <a:spcBef>
                <a:spcPct val="0"/>
              </a:spcBef>
              <a:spcAft>
                <a:spcPct val="0"/>
              </a:spcAft>
            </a:pPr>
            <a:r>
              <a:rPr lang="tr-TR" sz="1600" b="1" dirty="0" smtClean="0">
                <a:solidFill>
                  <a:prstClr val="black"/>
                </a:solidFill>
              </a:rPr>
              <a:t>TASARIMCI İSTİHDAMI</a:t>
            </a:r>
            <a:endParaRPr lang="tr-TR" sz="1600" b="1" dirty="0">
              <a:solidFill>
                <a:prstClr val="black"/>
              </a:solidFill>
            </a:endParaRPr>
          </a:p>
          <a:p>
            <a:pPr algn="ctr" defTabSz="457200" fontAlgn="base">
              <a:spcBef>
                <a:spcPct val="0"/>
              </a:spcBef>
              <a:spcAft>
                <a:spcPct val="0"/>
              </a:spcAft>
            </a:pPr>
            <a:r>
              <a:rPr lang="tr-TR" sz="1600" dirty="0" smtClean="0">
                <a:solidFill>
                  <a:prstClr val="black"/>
                </a:solidFill>
              </a:rPr>
              <a:t>(</a:t>
            </a:r>
            <a:r>
              <a:rPr lang="tr-TR" sz="1600" dirty="0">
                <a:solidFill>
                  <a:prstClr val="black"/>
                </a:solidFill>
              </a:rPr>
              <a:t>yıllık </a:t>
            </a:r>
            <a:r>
              <a:rPr lang="tr-TR" sz="1600" dirty="0" smtClean="0">
                <a:solidFill>
                  <a:prstClr val="black"/>
                </a:solidFill>
              </a:rPr>
              <a:t>150.000 USD /</a:t>
            </a:r>
          </a:p>
          <a:p>
            <a:pPr algn="ctr" defTabSz="457200" fontAlgn="base">
              <a:spcBef>
                <a:spcPct val="0"/>
              </a:spcBef>
              <a:spcAft>
                <a:spcPct val="0"/>
              </a:spcAft>
            </a:pPr>
            <a:r>
              <a:rPr lang="tr-TR" sz="1600" dirty="0" smtClean="0">
                <a:solidFill>
                  <a:prstClr val="black"/>
                </a:solidFill>
              </a:rPr>
              <a:t> 200.000 USD)</a:t>
            </a:r>
            <a:endParaRPr lang="tr-TR" sz="1600" dirty="0">
              <a:solidFill>
                <a:prstClr val="black"/>
              </a:solidFill>
            </a:endParaRPr>
          </a:p>
        </p:txBody>
      </p:sp>
      <p:sp>
        <p:nvSpPr>
          <p:cNvPr id="21" name="Rectangle 21"/>
          <p:cNvSpPr>
            <a:spLocks noChangeArrowheads="1"/>
          </p:cNvSpPr>
          <p:nvPr/>
        </p:nvSpPr>
        <p:spPr bwMode="auto">
          <a:xfrm>
            <a:off x="67677" y="1067593"/>
            <a:ext cx="6041023" cy="453788"/>
          </a:xfrm>
          <a:prstGeom prst="rect">
            <a:avLst/>
          </a:prstGeom>
          <a:solidFill>
            <a:srgbClr val="0070C0"/>
          </a:solidFill>
          <a:ln>
            <a:noFill/>
          </a:ln>
          <a:effectLst>
            <a:outerShdw blurRad="63500" dist="17961" dir="2700000" algn="ctr" rotWithShape="0">
              <a:srgbClr val="000000">
                <a:alpha val="74997"/>
              </a:srgbClr>
            </a:outerShdw>
          </a:effectLst>
          <a:extLst/>
        </p:spPr>
        <p:txBody>
          <a:bodyPr wrap="none" lIns="0" tIns="0" rIns="0" bIns="0" anchor="ctr"/>
          <a:lstStyle/>
          <a:p>
            <a:pPr defTabSz="457200" fontAlgn="base">
              <a:spcBef>
                <a:spcPct val="0"/>
              </a:spcBef>
              <a:spcAft>
                <a:spcPct val="0"/>
              </a:spcAft>
              <a:defRPr/>
            </a:pPr>
            <a:r>
              <a:rPr lang="tr-TR" b="1" dirty="0">
                <a:solidFill>
                  <a:prstClr val="white"/>
                </a:solidFill>
                <a:latin typeface="Arial" charset="0"/>
              </a:rPr>
              <a:t> </a:t>
            </a:r>
            <a:r>
              <a:rPr lang="tr-TR" sz="2000" b="1" dirty="0" smtClean="0">
                <a:solidFill>
                  <a:prstClr val="white"/>
                </a:solidFill>
              </a:rPr>
              <a:t>Tasarım Şirketleri ve Tasarım Ofislerinin Desteklenmesi</a:t>
            </a:r>
            <a:endParaRPr lang="tr-TR" sz="2400" b="1" dirty="0">
              <a:solidFill>
                <a:prstClr val="white"/>
              </a:solidFill>
              <a:cs typeface="Arial" pitchFamily="34" charset="0"/>
            </a:endParaRPr>
          </a:p>
        </p:txBody>
      </p:sp>
      <p:sp>
        <p:nvSpPr>
          <p:cNvPr id="18" name="Rectangle 21"/>
          <p:cNvSpPr>
            <a:spLocks noChangeArrowheads="1"/>
          </p:cNvSpPr>
          <p:nvPr/>
        </p:nvSpPr>
        <p:spPr bwMode="auto">
          <a:xfrm>
            <a:off x="59804" y="3925609"/>
            <a:ext cx="6041023" cy="453788"/>
          </a:xfrm>
          <a:prstGeom prst="rect">
            <a:avLst/>
          </a:prstGeom>
          <a:solidFill>
            <a:srgbClr val="0070C0"/>
          </a:solidFill>
          <a:ln>
            <a:noFill/>
          </a:ln>
          <a:effectLst>
            <a:outerShdw blurRad="63500" dist="17961" dir="2700000" algn="ctr" rotWithShape="0">
              <a:srgbClr val="000000">
                <a:alpha val="74997"/>
              </a:srgbClr>
            </a:outerShdw>
          </a:effectLst>
          <a:extLst/>
        </p:spPr>
        <p:txBody>
          <a:bodyPr wrap="none" lIns="0" tIns="0" rIns="0" bIns="0" anchor="ctr"/>
          <a:lstStyle/>
          <a:p>
            <a:pPr defTabSz="457200" fontAlgn="base">
              <a:spcBef>
                <a:spcPct val="0"/>
              </a:spcBef>
              <a:spcAft>
                <a:spcPct val="0"/>
              </a:spcAft>
              <a:defRPr/>
            </a:pPr>
            <a:r>
              <a:rPr lang="tr-TR" b="1" dirty="0">
                <a:solidFill>
                  <a:prstClr val="white"/>
                </a:solidFill>
                <a:latin typeface="Arial" charset="0"/>
              </a:rPr>
              <a:t> </a:t>
            </a:r>
            <a:r>
              <a:rPr lang="tr-TR" sz="2000" b="1" dirty="0" smtClean="0">
                <a:solidFill>
                  <a:prstClr val="white"/>
                </a:solidFill>
              </a:rPr>
              <a:t>İşbirliği Kuruluşlarının Desteklenmesi</a:t>
            </a:r>
            <a:endParaRPr lang="tr-TR" sz="2000" b="1" dirty="0">
              <a:solidFill>
                <a:prstClr val="white"/>
              </a:solidFill>
              <a:cs typeface="Arial" pitchFamily="34" charset="0"/>
            </a:endParaRPr>
          </a:p>
        </p:txBody>
      </p:sp>
      <p:sp>
        <p:nvSpPr>
          <p:cNvPr id="20" name="_s69645"/>
          <p:cNvSpPr>
            <a:spLocks noChangeArrowheads="1"/>
          </p:cNvSpPr>
          <p:nvPr/>
        </p:nvSpPr>
        <p:spPr bwMode="auto">
          <a:xfrm>
            <a:off x="6270446" y="3855787"/>
            <a:ext cx="2792592" cy="585801"/>
          </a:xfrm>
          <a:prstGeom prst="roundRect">
            <a:avLst>
              <a:gd name="adj" fmla="val 16667"/>
            </a:avLst>
          </a:prstGeom>
          <a:solidFill>
            <a:srgbClr val="FF0000">
              <a:alpha val="20000"/>
            </a:srgbClr>
          </a:solidFill>
          <a:ln w="9525">
            <a:solidFill>
              <a:schemeClr val="tx1"/>
            </a:solidFill>
            <a:round/>
            <a:headEnd/>
            <a:tailEnd/>
          </a:ln>
        </p:spPr>
        <p:txBody>
          <a:bodyPr wrap="none" lIns="0" tIns="0" rIns="0" bIns="0" anchor="ctr"/>
          <a:lstStyle/>
          <a:p>
            <a:pPr eaLnBrk="0" fontAlgn="base" hangingPunct="0">
              <a:spcBef>
                <a:spcPct val="0"/>
              </a:spcBef>
              <a:spcAft>
                <a:spcPct val="0"/>
              </a:spcAft>
            </a:pPr>
            <a:endParaRPr lang="tr-TR" sz="1500" dirty="0">
              <a:solidFill>
                <a:prstClr val="white"/>
              </a:solidFill>
              <a:latin typeface="Times New Roman" pitchFamily="18" charset="0"/>
              <a:ea typeface="MS PGothic" pitchFamily="34" charset="-128"/>
            </a:endParaRPr>
          </a:p>
          <a:p>
            <a:pPr eaLnBrk="0" fontAlgn="base" hangingPunct="0">
              <a:spcBef>
                <a:spcPct val="0"/>
              </a:spcBef>
              <a:spcAft>
                <a:spcPct val="0"/>
              </a:spcAft>
            </a:pPr>
            <a:r>
              <a:rPr lang="tr-TR" sz="1500" dirty="0">
                <a:solidFill>
                  <a:prstClr val="white"/>
                </a:solidFill>
                <a:latin typeface="Times New Roman" pitchFamily="18" charset="0"/>
                <a:ea typeface="MS PGothic" pitchFamily="34" charset="-128"/>
              </a:rPr>
              <a:t> DESTEK </a:t>
            </a:r>
            <a:r>
              <a:rPr lang="tr-TR" sz="1500" dirty="0" smtClean="0">
                <a:solidFill>
                  <a:prstClr val="white"/>
                </a:solidFill>
                <a:latin typeface="Times New Roman" pitchFamily="18" charset="0"/>
                <a:ea typeface="MS PGothic" pitchFamily="34" charset="-128"/>
              </a:rPr>
              <a:t>SÜRESİ: Proje </a:t>
            </a:r>
            <a:r>
              <a:rPr lang="tr-TR" sz="1500" dirty="0">
                <a:solidFill>
                  <a:prstClr val="white"/>
                </a:solidFill>
                <a:latin typeface="Times New Roman" pitchFamily="18" charset="0"/>
                <a:ea typeface="MS PGothic" pitchFamily="34" charset="-128"/>
              </a:rPr>
              <a:t>Bazında</a:t>
            </a:r>
          </a:p>
          <a:p>
            <a:pPr eaLnBrk="0" fontAlgn="base" hangingPunct="0">
              <a:spcBef>
                <a:spcPct val="0"/>
              </a:spcBef>
              <a:spcAft>
                <a:spcPct val="0"/>
              </a:spcAft>
            </a:pPr>
            <a:r>
              <a:rPr lang="tr-TR" sz="1500" dirty="0">
                <a:solidFill>
                  <a:prstClr val="white"/>
                </a:solidFill>
                <a:latin typeface="Times New Roman" pitchFamily="18" charset="0"/>
                <a:ea typeface="MS PGothic" pitchFamily="34" charset="-128"/>
              </a:rPr>
              <a:t> DESTEK ORANI</a:t>
            </a:r>
            <a:r>
              <a:rPr lang="tr-TR" sz="1500" dirty="0" smtClean="0">
                <a:solidFill>
                  <a:prstClr val="white"/>
                </a:solidFill>
                <a:latin typeface="Times New Roman" pitchFamily="18" charset="0"/>
                <a:ea typeface="MS PGothic" pitchFamily="34" charset="-128"/>
              </a:rPr>
              <a:t>: %</a:t>
            </a:r>
            <a:r>
              <a:rPr lang="tr-TR" sz="1500" dirty="0">
                <a:solidFill>
                  <a:prstClr val="white"/>
                </a:solidFill>
                <a:latin typeface="Times New Roman" pitchFamily="18" charset="0"/>
                <a:ea typeface="MS PGothic" pitchFamily="34" charset="-128"/>
              </a:rPr>
              <a:t>50</a:t>
            </a:r>
          </a:p>
          <a:p>
            <a:pPr eaLnBrk="0" fontAlgn="base" hangingPunct="0">
              <a:spcBef>
                <a:spcPct val="0"/>
              </a:spcBef>
              <a:spcAft>
                <a:spcPct val="0"/>
              </a:spcAft>
            </a:pPr>
            <a:endParaRPr lang="tr-TR" sz="1500" dirty="0">
              <a:solidFill>
                <a:prstClr val="white"/>
              </a:solidFill>
              <a:latin typeface="Times New Roman" pitchFamily="18" charset="0"/>
              <a:ea typeface="MS PGothic" pitchFamily="34" charset="-128"/>
            </a:endParaRPr>
          </a:p>
        </p:txBody>
      </p:sp>
      <p:sp>
        <p:nvSpPr>
          <p:cNvPr id="22" name="_s69652"/>
          <p:cNvSpPr>
            <a:spLocks noChangeArrowheads="1"/>
          </p:cNvSpPr>
          <p:nvPr/>
        </p:nvSpPr>
        <p:spPr bwMode="auto">
          <a:xfrm>
            <a:off x="827584" y="4486084"/>
            <a:ext cx="3607405" cy="1895244"/>
          </a:xfrm>
          <a:prstGeom prst="roundRect">
            <a:avLst>
              <a:gd name="adj" fmla="val 16667"/>
            </a:avLst>
          </a:prstGeom>
          <a:noFill/>
          <a:ln w="28575">
            <a:solidFill>
              <a:srgbClr val="C00000"/>
            </a:solidFill>
            <a:round/>
            <a:headEnd/>
            <a:tailEnd/>
          </a:ln>
        </p:spPr>
        <p:txBody>
          <a:bodyPr wrap="none" lIns="0" tIns="0" rIns="0" bIns="0" anchor="ctr"/>
          <a:lstStyle/>
          <a:p>
            <a:pPr marL="285750" indent="-285750" defTabSz="457200" fontAlgn="base">
              <a:spcBef>
                <a:spcPct val="0"/>
              </a:spcBef>
              <a:spcAft>
                <a:spcPct val="0"/>
              </a:spcAft>
              <a:buFont typeface="Arial"/>
              <a:buChar char="•"/>
            </a:pPr>
            <a:r>
              <a:rPr lang="tr-TR" sz="1600" b="1" dirty="0" smtClean="0">
                <a:solidFill>
                  <a:prstClr val="black"/>
                </a:solidFill>
                <a:ea typeface="ＭＳ Ｐゴシック" charset="0"/>
              </a:rPr>
              <a:t>TASARIM YARIŞMALARI</a:t>
            </a:r>
          </a:p>
          <a:p>
            <a:pPr marL="285750" indent="-285750" defTabSz="457200" fontAlgn="base">
              <a:spcBef>
                <a:spcPct val="0"/>
              </a:spcBef>
              <a:spcAft>
                <a:spcPct val="0"/>
              </a:spcAft>
              <a:buFont typeface="Arial"/>
              <a:buChar char="•"/>
            </a:pPr>
            <a:r>
              <a:rPr lang="tr-TR" sz="1600" b="1" dirty="0" smtClean="0">
                <a:solidFill>
                  <a:prstClr val="black"/>
                </a:solidFill>
                <a:ea typeface="ＭＳ Ｐゴシック" charset="0"/>
              </a:rPr>
              <a:t>FESTİVAL ORGANİZASYONLARI</a:t>
            </a:r>
          </a:p>
          <a:p>
            <a:pPr defTabSz="457200" fontAlgn="base">
              <a:spcBef>
                <a:spcPct val="0"/>
              </a:spcBef>
              <a:spcAft>
                <a:spcPct val="0"/>
              </a:spcAft>
            </a:pPr>
            <a:r>
              <a:rPr lang="tr-TR" sz="1600" dirty="0" smtClean="0">
                <a:solidFill>
                  <a:prstClr val="black"/>
                </a:solidFill>
              </a:rPr>
              <a:t>(yıllık </a:t>
            </a:r>
            <a:r>
              <a:rPr lang="tr-TR" sz="1600" dirty="0">
                <a:solidFill>
                  <a:prstClr val="black"/>
                </a:solidFill>
              </a:rPr>
              <a:t>300.000 USD)</a:t>
            </a:r>
          </a:p>
        </p:txBody>
      </p:sp>
      <p:sp>
        <p:nvSpPr>
          <p:cNvPr id="23" name="_s69650"/>
          <p:cNvSpPr>
            <a:spLocks noChangeArrowheads="1"/>
          </p:cNvSpPr>
          <p:nvPr/>
        </p:nvSpPr>
        <p:spPr bwMode="auto">
          <a:xfrm>
            <a:off x="4793388" y="4486084"/>
            <a:ext cx="3451020" cy="1895244"/>
          </a:xfrm>
          <a:prstGeom prst="roundRect">
            <a:avLst>
              <a:gd name="adj" fmla="val 16667"/>
            </a:avLst>
          </a:prstGeom>
          <a:noFill/>
          <a:ln w="28575">
            <a:solidFill>
              <a:srgbClr val="C00000"/>
            </a:solidFill>
            <a:round/>
            <a:headEnd/>
            <a:tailEnd/>
          </a:ln>
        </p:spPr>
        <p:txBody>
          <a:bodyPr wrap="none" lIns="0" tIns="0" rIns="0" bIns="0" anchor="ctr"/>
          <a:lstStyle/>
          <a:p>
            <a:pPr defTabSz="457200" fontAlgn="base">
              <a:spcBef>
                <a:spcPct val="0"/>
              </a:spcBef>
              <a:spcAft>
                <a:spcPct val="0"/>
              </a:spcAft>
            </a:pPr>
            <a:r>
              <a:rPr lang="tr-TR" sz="1600" b="1" dirty="0" smtClean="0">
                <a:solidFill>
                  <a:srgbClr val="FF0000"/>
                </a:solidFill>
                <a:latin typeface="Arial" charset="0"/>
              </a:rPr>
              <a:t> </a:t>
            </a:r>
            <a:r>
              <a:rPr lang="tr-TR" sz="1600" b="1" dirty="0" smtClean="0">
                <a:solidFill>
                  <a:prstClr val="black"/>
                </a:solidFill>
              </a:rPr>
              <a:t>YARIŞMALARDA DERECE ELDE EDEN </a:t>
            </a:r>
          </a:p>
          <a:p>
            <a:pPr defTabSz="457200" fontAlgn="base">
              <a:spcBef>
                <a:spcPct val="0"/>
              </a:spcBef>
              <a:spcAft>
                <a:spcPct val="0"/>
              </a:spcAft>
            </a:pPr>
            <a:r>
              <a:rPr lang="tr-TR" sz="1600" b="1" dirty="0" smtClean="0">
                <a:solidFill>
                  <a:prstClr val="black"/>
                </a:solidFill>
              </a:rPr>
              <a:t>  </a:t>
            </a:r>
            <a:r>
              <a:rPr lang="tr-TR" sz="1600" b="1" dirty="0">
                <a:solidFill>
                  <a:prstClr val="black"/>
                </a:solidFill>
              </a:rPr>
              <a:t>6</a:t>
            </a:r>
            <a:r>
              <a:rPr lang="tr-TR" sz="1600" b="1" dirty="0" smtClean="0">
                <a:solidFill>
                  <a:prstClr val="black"/>
                </a:solidFill>
              </a:rPr>
              <a:t>0 TASARIMCININ </a:t>
            </a:r>
          </a:p>
          <a:p>
            <a:pPr defTabSz="457200" fontAlgn="base">
              <a:spcBef>
                <a:spcPct val="0"/>
              </a:spcBef>
              <a:spcAft>
                <a:spcPct val="0"/>
              </a:spcAft>
            </a:pPr>
            <a:endParaRPr lang="tr-TR" sz="1600" b="1" dirty="0">
              <a:solidFill>
                <a:prstClr val="black"/>
              </a:solidFill>
            </a:endParaRPr>
          </a:p>
          <a:p>
            <a:pPr marL="285750" indent="-285750" defTabSz="457200" fontAlgn="base">
              <a:spcBef>
                <a:spcPct val="0"/>
              </a:spcBef>
              <a:spcAft>
                <a:spcPct val="0"/>
              </a:spcAft>
              <a:buFont typeface="Arial"/>
              <a:buChar char="•"/>
            </a:pPr>
            <a:r>
              <a:rPr lang="tr-TR" sz="1600" b="1" dirty="0" smtClean="0">
                <a:solidFill>
                  <a:prstClr val="black"/>
                </a:solidFill>
              </a:rPr>
              <a:t>YURTDIŞI EĞİTİM GİDERLERİ </a:t>
            </a:r>
          </a:p>
          <a:p>
            <a:pPr marL="285750" indent="-285750" defTabSz="457200" fontAlgn="base">
              <a:spcBef>
                <a:spcPct val="0"/>
              </a:spcBef>
              <a:spcAft>
                <a:spcPct val="0"/>
              </a:spcAft>
              <a:buFont typeface="Arial"/>
              <a:buChar char="•"/>
            </a:pPr>
            <a:r>
              <a:rPr lang="tr-TR" sz="1600" b="1" dirty="0" smtClean="0">
                <a:solidFill>
                  <a:prstClr val="black"/>
                </a:solidFill>
              </a:rPr>
              <a:t>1.500 USD YAŞAM GİDERİ</a:t>
            </a:r>
            <a:endParaRPr lang="tr-TR" sz="1600" b="1" dirty="0">
              <a:solidFill>
                <a:prstClr val="black"/>
              </a:solidFill>
            </a:endParaRPr>
          </a:p>
          <a:p>
            <a:pPr defTabSz="457200" fontAlgn="base">
              <a:spcBef>
                <a:spcPct val="0"/>
              </a:spcBef>
              <a:spcAft>
                <a:spcPct val="0"/>
              </a:spcAft>
            </a:pPr>
            <a:r>
              <a:rPr lang="tr-TR" sz="1600" dirty="0" smtClean="0">
                <a:solidFill>
                  <a:prstClr val="black"/>
                </a:solidFill>
              </a:rPr>
              <a:t>(2 yıl boyunca)</a:t>
            </a:r>
            <a:endParaRPr lang="tr-TR" sz="1600" dirty="0">
              <a:solidFill>
                <a:prstClr val="black"/>
              </a:solidFill>
            </a:endParaRPr>
          </a:p>
        </p:txBody>
      </p:sp>
      <p:sp>
        <p:nvSpPr>
          <p:cNvPr id="24" name="Title 1"/>
          <p:cNvSpPr>
            <a:spLocks noGrp="1"/>
          </p:cNvSpPr>
          <p:nvPr>
            <p:ph type="title" idx="4294967295"/>
          </p:nvPr>
        </p:nvSpPr>
        <p:spPr>
          <a:xfrm>
            <a:off x="784180" y="188640"/>
            <a:ext cx="8027988" cy="396875"/>
          </a:xfrm>
        </p:spPr>
        <p:txBody>
          <a:bodyPr/>
          <a:lstStyle/>
          <a:p>
            <a:pPr algn="r" eaLnBrk="1" hangingPunct="1">
              <a:defRPr/>
            </a:pPr>
            <a:r>
              <a:rPr lang="tr-TR" sz="3600" b="1" dirty="0">
                <a:solidFill>
                  <a:schemeClr val="bg1"/>
                </a:solidFill>
                <a:effectLst>
                  <a:outerShdw blurRad="50800" dist="38100" dir="18900000" algn="bl" rotWithShape="0">
                    <a:srgbClr val="4D968B">
                      <a:alpha val="40000"/>
                    </a:srgbClr>
                  </a:outerShdw>
                </a:effectLst>
              </a:rPr>
              <a:t>TASARIM DESTEĞİ</a:t>
            </a:r>
            <a:endParaRPr lang="en-US" sz="3600" b="1" dirty="0">
              <a:solidFill>
                <a:schemeClr val="bg1"/>
              </a:solidFill>
              <a:effectLst>
                <a:outerShdw blurRad="50800" dist="38100" dir="18900000" algn="bl" rotWithShape="0">
                  <a:srgbClr val="4D968B">
                    <a:alpha val="40000"/>
                  </a:srgbClr>
                </a:outerShdw>
              </a:effectLst>
            </a:endParaRPr>
          </a:p>
        </p:txBody>
      </p:sp>
      <p:sp>
        <p:nvSpPr>
          <p:cNvPr id="16" name="Footer Placeholder 3"/>
          <p:cNvSpPr>
            <a:spLocks noGrp="1"/>
          </p:cNvSpPr>
          <p:nvPr>
            <p:ph type="ftr" sz="quarter" idx="10"/>
          </p:nvPr>
        </p:nvSpPr>
        <p:spPr>
          <a:xfrm>
            <a:off x="1828800" y="6524625"/>
            <a:ext cx="5672138" cy="252413"/>
          </a:xfrm>
        </p:spPr>
        <p:txBody>
          <a:bodyPr/>
          <a:lstStyle/>
          <a:p>
            <a:pPr>
              <a:defRPr/>
            </a:pPr>
            <a:r>
              <a:rPr lang="tr-TR" dirty="0" smtClean="0">
                <a:latin typeface="Arial Narrow" pitchFamily="34" charset="0"/>
              </a:rPr>
              <a:t>T.C. EKONOMİ BAKANLIĞI</a:t>
            </a:r>
            <a:endParaRPr lang="en-US" dirty="0">
              <a:latin typeface="Arial Narrow" pitchFamily="34" charset="0"/>
            </a:endParaRPr>
          </a:p>
        </p:txBody>
      </p:sp>
    </p:spTree>
    <p:extLst>
      <p:ext uri="{BB962C8B-B14F-4D97-AF65-F5344CB8AC3E}">
        <p14:creationId xmlns:p14="http://schemas.microsoft.com/office/powerpoint/2010/main" val="3521295616"/>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2"/>
          <p:cNvSpPr txBox="1">
            <a:spLocks/>
          </p:cNvSpPr>
          <p:nvPr/>
        </p:nvSpPr>
        <p:spPr bwMode="auto">
          <a:xfrm>
            <a:off x="0" y="154434"/>
            <a:ext cx="9143999" cy="538262"/>
          </a:xfrm>
          <a:prstGeom prst="rect">
            <a:avLst/>
          </a:prstGeom>
          <a:noFill/>
          <a:ln w="9525">
            <a:noFill/>
            <a:miter lim="800000"/>
            <a:headEnd/>
            <a:tailEnd/>
          </a:ln>
        </p:spPr>
        <p:txBody>
          <a:bodyPr anchor="ctr"/>
          <a:lstStyle>
            <a:lvl1pPr defTabSz="457200">
              <a:defRPr sz="2400">
                <a:solidFill>
                  <a:schemeClr val="tx1"/>
                </a:solidFill>
                <a:latin typeface="Calibri" panose="020F0502020204030204" pitchFamily="34" charset="0"/>
                <a:ea typeface="MS PGothic" panose="020B0600070205080204" pitchFamily="34" charset="-128"/>
              </a:defRPr>
            </a:lvl1pPr>
            <a:lvl2pPr marL="742950" indent="-285750" defTabSz="457200">
              <a:defRPr sz="2400">
                <a:solidFill>
                  <a:schemeClr val="tx1"/>
                </a:solidFill>
                <a:latin typeface="Calibri" panose="020F0502020204030204" pitchFamily="34" charset="0"/>
                <a:ea typeface="MS PGothic" panose="020B0600070205080204" pitchFamily="34" charset="-128"/>
              </a:defRPr>
            </a:lvl2pPr>
            <a:lvl3pPr marL="1143000" indent="-228600" defTabSz="457200">
              <a:defRPr sz="2400">
                <a:solidFill>
                  <a:schemeClr val="tx1"/>
                </a:solidFill>
                <a:latin typeface="Calibri" panose="020F0502020204030204" pitchFamily="34" charset="0"/>
                <a:ea typeface="MS PGothic" panose="020B0600070205080204" pitchFamily="34" charset="-128"/>
              </a:defRPr>
            </a:lvl3pPr>
            <a:lvl4pPr marL="1600200" indent="-228600" defTabSz="457200">
              <a:defRPr sz="2400">
                <a:solidFill>
                  <a:schemeClr val="tx1"/>
                </a:solidFill>
                <a:latin typeface="Calibri" panose="020F0502020204030204" pitchFamily="34" charset="0"/>
                <a:ea typeface="MS PGothic" panose="020B0600070205080204" pitchFamily="34" charset="-128"/>
              </a:defRPr>
            </a:lvl4pPr>
            <a:lvl5pPr marL="2057400" indent="-228600" defTabSz="45720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r" fontAlgn="base">
              <a:spcBef>
                <a:spcPct val="0"/>
              </a:spcBef>
              <a:spcAft>
                <a:spcPct val="0"/>
              </a:spcAft>
              <a:defRPr/>
            </a:pPr>
            <a:r>
              <a:rPr lang="tr-TR" altLang="tr-TR" sz="3200" b="1" dirty="0" smtClean="0">
                <a:solidFill>
                  <a:prstClr val="white"/>
                </a:solidFill>
              </a:rPr>
              <a:t>TASARIM DESTEĞİ</a:t>
            </a:r>
          </a:p>
        </p:txBody>
      </p:sp>
      <p:sp>
        <p:nvSpPr>
          <p:cNvPr id="23" name="Rectangle 21"/>
          <p:cNvSpPr>
            <a:spLocks noChangeArrowheads="1"/>
          </p:cNvSpPr>
          <p:nvPr/>
        </p:nvSpPr>
        <p:spPr bwMode="auto">
          <a:xfrm>
            <a:off x="419355" y="1094381"/>
            <a:ext cx="5544616" cy="516715"/>
          </a:xfrm>
          <a:prstGeom prst="rect">
            <a:avLst/>
          </a:prstGeom>
          <a:solidFill>
            <a:srgbClr val="0070C0"/>
          </a:solidFill>
          <a:ln>
            <a:noFill/>
          </a:ln>
          <a:effectLst>
            <a:outerShdw blurRad="63500" dist="17961" dir="2700000" algn="ctr" rotWithShape="0">
              <a:srgbClr val="000000">
                <a:alpha val="74997"/>
              </a:srgbClr>
            </a:outerShdw>
          </a:effectLst>
          <a:extLst/>
        </p:spPr>
        <p:txBody>
          <a:bodyPr wrap="none" lIns="0" tIns="0" rIns="0" bIns="0" anchor="ctr"/>
          <a:lstStyle/>
          <a:p>
            <a:pPr eaLnBrk="0" fontAlgn="base" hangingPunct="0">
              <a:spcBef>
                <a:spcPct val="0"/>
              </a:spcBef>
              <a:spcAft>
                <a:spcPct val="0"/>
              </a:spcAft>
              <a:defRPr/>
            </a:pPr>
            <a:r>
              <a:rPr lang="tr-TR" b="1" dirty="0">
                <a:solidFill>
                  <a:prstClr val="white"/>
                </a:solidFill>
                <a:ea typeface="MS PGothic" pitchFamily="34" charset="-128"/>
              </a:rPr>
              <a:t> </a:t>
            </a:r>
            <a:r>
              <a:rPr lang="tr-TR" b="1" dirty="0" smtClean="0">
                <a:solidFill>
                  <a:prstClr val="white"/>
                </a:solidFill>
                <a:ea typeface="MS PGothic" pitchFamily="34" charset="-128"/>
              </a:rPr>
              <a:t>Tasarım ve Ürün Geliştirme Projelerinin Desteklenmesi</a:t>
            </a:r>
            <a:endParaRPr lang="tr-TR" b="1" dirty="0">
              <a:solidFill>
                <a:prstClr val="white"/>
              </a:solidFill>
              <a:ea typeface="MS PGothic" pitchFamily="34" charset="-128"/>
            </a:endParaRPr>
          </a:p>
        </p:txBody>
      </p:sp>
      <p:sp>
        <p:nvSpPr>
          <p:cNvPr id="29" name="_s69645"/>
          <p:cNvSpPr>
            <a:spLocks noChangeArrowheads="1"/>
          </p:cNvSpPr>
          <p:nvPr/>
        </p:nvSpPr>
        <p:spPr bwMode="auto">
          <a:xfrm>
            <a:off x="6028898" y="1070960"/>
            <a:ext cx="2647559" cy="540136"/>
          </a:xfrm>
          <a:prstGeom prst="roundRect">
            <a:avLst>
              <a:gd name="adj" fmla="val 16667"/>
            </a:avLst>
          </a:prstGeom>
          <a:solidFill>
            <a:srgbClr val="FF0000">
              <a:alpha val="20000"/>
            </a:srgbClr>
          </a:solidFill>
          <a:ln w="9525">
            <a:solidFill>
              <a:schemeClr val="tx1"/>
            </a:solidFill>
            <a:round/>
            <a:headEnd/>
            <a:tailEnd/>
          </a:ln>
        </p:spPr>
        <p:txBody>
          <a:bodyPr wrap="none" lIns="0" tIns="0" rIns="0" bIns="0" anchor="ctr"/>
          <a:lstStyle/>
          <a:p>
            <a:pPr eaLnBrk="0" fontAlgn="base" hangingPunct="0">
              <a:spcBef>
                <a:spcPct val="0"/>
              </a:spcBef>
              <a:spcAft>
                <a:spcPct val="0"/>
              </a:spcAft>
              <a:defRPr/>
            </a:pPr>
            <a:endParaRPr lang="tr-TR" sz="1500" dirty="0">
              <a:solidFill>
                <a:prstClr val="white"/>
              </a:solidFill>
              <a:latin typeface="Times New Roman" pitchFamily="18" charset="0"/>
              <a:ea typeface="MS PGothic" pitchFamily="34" charset="-128"/>
            </a:endParaRPr>
          </a:p>
          <a:p>
            <a:pPr eaLnBrk="0" fontAlgn="base" hangingPunct="0">
              <a:spcBef>
                <a:spcPct val="0"/>
              </a:spcBef>
              <a:spcAft>
                <a:spcPct val="0"/>
              </a:spcAft>
              <a:defRPr/>
            </a:pPr>
            <a:r>
              <a:rPr lang="tr-TR" sz="1500" b="1" dirty="0">
                <a:solidFill>
                  <a:prstClr val="white"/>
                </a:solidFill>
                <a:ea typeface="MS PGothic" pitchFamily="34" charset="-128"/>
              </a:rPr>
              <a:t> </a:t>
            </a:r>
            <a:r>
              <a:rPr lang="tr-TR" sz="1400" b="1" dirty="0">
                <a:solidFill>
                  <a:prstClr val="white"/>
                </a:solidFill>
                <a:ea typeface="MS PGothic" pitchFamily="34" charset="-128"/>
              </a:rPr>
              <a:t>DESTEK SÜRESİ:     </a:t>
            </a:r>
            <a:r>
              <a:rPr lang="tr-TR" sz="1400" b="1" dirty="0" smtClean="0">
                <a:solidFill>
                  <a:prstClr val="white"/>
                </a:solidFill>
                <a:ea typeface="MS PGothic" pitchFamily="34" charset="-128"/>
              </a:rPr>
              <a:t>3 yıl+2 yıl</a:t>
            </a:r>
            <a:endParaRPr lang="tr-TR" sz="1400" b="1" dirty="0">
              <a:solidFill>
                <a:prstClr val="white"/>
              </a:solidFill>
              <a:ea typeface="MS PGothic" pitchFamily="34" charset="-128"/>
            </a:endParaRPr>
          </a:p>
          <a:p>
            <a:pPr eaLnBrk="0" fontAlgn="base" hangingPunct="0">
              <a:spcBef>
                <a:spcPct val="0"/>
              </a:spcBef>
              <a:spcAft>
                <a:spcPct val="0"/>
              </a:spcAft>
              <a:defRPr/>
            </a:pPr>
            <a:r>
              <a:rPr lang="tr-TR" sz="1400" b="1" dirty="0">
                <a:solidFill>
                  <a:prstClr val="white"/>
                </a:solidFill>
                <a:ea typeface="MS PGothic" pitchFamily="34" charset="-128"/>
              </a:rPr>
              <a:t> DESTEK ORANI:      %50</a:t>
            </a:r>
          </a:p>
          <a:p>
            <a:pPr eaLnBrk="0" fontAlgn="base" hangingPunct="0">
              <a:spcBef>
                <a:spcPct val="0"/>
              </a:spcBef>
              <a:spcAft>
                <a:spcPct val="0"/>
              </a:spcAft>
              <a:defRPr/>
            </a:pPr>
            <a:endParaRPr lang="tr-TR" sz="1500" dirty="0">
              <a:solidFill>
                <a:prstClr val="white"/>
              </a:solidFill>
              <a:latin typeface="Times New Roman" pitchFamily="18" charset="0"/>
              <a:ea typeface="MS PGothic" pitchFamily="34" charset="-128"/>
            </a:endParaRPr>
          </a:p>
        </p:txBody>
      </p:sp>
      <p:sp>
        <p:nvSpPr>
          <p:cNvPr id="13" name="_s69650"/>
          <p:cNvSpPr>
            <a:spLocks noChangeArrowheads="1"/>
          </p:cNvSpPr>
          <p:nvPr/>
        </p:nvSpPr>
        <p:spPr bwMode="auto">
          <a:xfrm>
            <a:off x="827584" y="2345931"/>
            <a:ext cx="3365667" cy="1061565"/>
          </a:xfrm>
          <a:prstGeom prst="roundRect">
            <a:avLst>
              <a:gd name="adj" fmla="val 16667"/>
            </a:avLst>
          </a:prstGeom>
          <a:noFill/>
          <a:ln w="28575">
            <a:solidFill>
              <a:srgbClr val="C00000"/>
            </a:solidFill>
            <a:round/>
            <a:headEnd/>
            <a:tailEnd/>
          </a:ln>
        </p:spPr>
        <p:txBody>
          <a:bodyPr wrap="none" lIns="0" tIns="0" rIns="0" bIns="0" anchor="ctr"/>
          <a:lstStyle/>
          <a:p>
            <a:pPr algn="ctr" eaLnBrk="0" fontAlgn="base" hangingPunct="0">
              <a:spcBef>
                <a:spcPct val="0"/>
              </a:spcBef>
              <a:spcAft>
                <a:spcPct val="0"/>
              </a:spcAft>
              <a:defRPr/>
            </a:pPr>
            <a:r>
              <a:rPr lang="tr-TR" sz="1600" b="1" dirty="0">
                <a:solidFill>
                  <a:srgbClr val="494949"/>
                </a:solidFill>
                <a:ea typeface="MS PGothic" pitchFamily="34" charset="-128"/>
              </a:rPr>
              <a:t>TASARIMCI </a:t>
            </a:r>
            <a:r>
              <a:rPr lang="tr-TR" sz="1600" b="1" dirty="0" smtClean="0">
                <a:solidFill>
                  <a:srgbClr val="494949"/>
                </a:solidFill>
                <a:ea typeface="MS PGothic" pitchFamily="34" charset="-128"/>
              </a:rPr>
              <a:t>MODELİST MÜHENDİS</a:t>
            </a:r>
          </a:p>
          <a:p>
            <a:pPr algn="ctr" eaLnBrk="0" fontAlgn="base" hangingPunct="0">
              <a:spcBef>
                <a:spcPct val="0"/>
              </a:spcBef>
              <a:spcAft>
                <a:spcPct val="0"/>
              </a:spcAft>
              <a:defRPr/>
            </a:pPr>
            <a:r>
              <a:rPr lang="tr-TR" sz="1600" b="1" dirty="0" smtClean="0">
                <a:solidFill>
                  <a:srgbClr val="494949"/>
                </a:solidFill>
                <a:ea typeface="MS PGothic" pitchFamily="34" charset="-128"/>
              </a:rPr>
              <a:t>İSTİHDAMI</a:t>
            </a:r>
            <a:endParaRPr lang="tr-TR" sz="1600" b="1" dirty="0">
              <a:solidFill>
                <a:srgbClr val="494949"/>
              </a:solidFill>
              <a:ea typeface="MS PGothic" pitchFamily="34" charset="-128"/>
            </a:endParaRPr>
          </a:p>
          <a:p>
            <a:pPr algn="ctr" eaLnBrk="0" fontAlgn="base" hangingPunct="0">
              <a:spcBef>
                <a:spcPct val="0"/>
              </a:spcBef>
              <a:spcAft>
                <a:spcPct val="0"/>
              </a:spcAft>
              <a:defRPr/>
            </a:pPr>
            <a:r>
              <a:rPr lang="tr-TR" sz="1600" dirty="0" smtClean="0">
                <a:solidFill>
                  <a:srgbClr val="494949"/>
                </a:solidFill>
                <a:ea typeface="MS PGothic" pitchFamily="34" charset="-128"/>
              </a:rPr>
              <a:t>PROJE BAZINDA 1.000.000 </a:t>
            </a:r>
            <a:r>
              <a:rPr lang="tr-TR" sz="1600" dirty="0">
                <a:solidFill>
                  <a:srgbClr val="494949"/>
                </a:solidFill>
                <a:ea typeface="MS PGothic" pitchFamily="34" charset="-128"/>
              </a:rPr>
              <a:t>USD </a:t>
            </a:r>
          </a:p>
        </p:txBody>
      </p:sp>
      <p:sp>
        <p:nvSpPr>
          <p:cNvPr id="14" name="_s69652"/>
          <p:cNvSpPr>
            <a:spLocks noChangeArrowheads="1"/>
          </p:cNvSpPr>
          <p:nvPr/>
        </p:nvSpPr>
        <p:spPr bwMode="auto">
          <a:xfrm>
            <a:off x="4860033" y="2345913"/>
            <a:ext cx="3419700" cy="1008112"/>
          </a:xfrm>
          <a:prstGeom prst="roundRect">
            <a:avLst>
              <a:gd name="adj" fmla="val 16667"/>
            </a:avLst>
          </a:prstGeom>
          <a:noFill/>
          <a:ln w="28575">
            <a:solidFill>
              <a:srgbClr val="C00000"/>
            </a:solidFill>
            <a:round/>
            <a:headEnd/>
            <a:tailEnd/>
          </a:ln>
        </p:spPr>
        <p:txBody>
          <a:bodyPr wrap="none" lIns="0" tIns="0" rIns="0" bIns="0" anchor="ctr"/>
          <a:lstStyle/>
          <a:p>
            <a:pPr algn="ctr" eaLnBrk="0" fontAlgn="base" hangingPunct="0">
              <a:spcBef>
                <a:spcPct val="0"/>
              </a:spcBef>
              <a:spcAft>
                <a:spcPct val="0"/>
              </a:spcAft>
              <a:defRPr/>
            </a:pPr>
            <a:r>
              <a:rPr lang="tr-TR" sz="1600" b="1" dirty="0" smtClean="0">
                <a:solidFill>
                  <a:srgbClr val="494949"/>
                </a:solidFill>
                <a:ea typeface="MS PGothic" pitchFamily="34" charset="-128"/>
              </a:rPr>
              <a:t>SEYAHAT VE WEBSİTESİ ÜYELİĞİ</a:t>
            </a:r>
          </a:p>
          <a:p>
            <a:pPr algn="ctr" eaLnBrk="0" fontAlgn="base" hangingPunct="0">
              <a:spcBef>
                <a:spcPct val="0"/>
              </a:spcBef>
              <a:spcAft>
                <a:spcPct val="0"/>
              </a:spcAft>
              <a:defRPr/>
            </a:pPr>
            <a:r>
              <a:rPr lang="tr-TR" sz="1600" b="1" dirty="0" smtClean="0">
                <a:solidFill>
                  <a:srgbClr val="494949"/>
                </a:solidFill>
                <a:ea typeface="MS PGothic" pitchFamily="34" charset="-128"/>
              </a:rPr>
              <a:t>GİDERLERİ      </a:t>
            </a:r>
          </a:p>
          <a:p>
            <a:pPr algn="ctr" eaLnBrk="0" fontAlgn="base" hangingPunct="0">
              <a:spcBef>
                <a:spcPct val="0"/>
              </a:spcBef>
              <a:spcAft>
                <a:spcPct val="0"/>
              </a:spcAft>
              <a:defRPr/>
            </a:pPr>
            <a:r>
              <a:rPr lang="tr-TR" sz="1600" dirty="0">
                <a:solidFill>
                  <a:srgbClr val="494949"/>
                </a:solidFill>
                <a:ea typeface="MS PGothic" pitchFamily="34" charset="-128"/>
              </a:rPr>
              <a:t>PROJE BAZINDA </a:t>
            </a:r>
            <a:r>
              <a:rPr lang="tr-TR" sz="1600" dirty="0" smtClean="0">
                <a:solidFill>
                  <a:srgbClr val="494949"/>
                </a:solidFill>
                <a:ea typeface="MS PGothic" pitchFamily="34" charset="-128"/>
              </a:rPr>
              <a:t>150.000 USD</a:t>
            </a:r>
            <a:endParaRPr lang="tr-TR" sz="1600" dirty="0">
              <a:solidFill>
                <a:srgbClr val="494949"/>
              </a:solidFill>
              <a:ea typeface="MS PGothic" pitchFamily="34" charset="-128"/>
            </a:endParaRPr>
          </a:p>
        </p:txBody>
      </p:sp>
      <p:sp>
        <p:nvSpPr>
          <p:cNvPr id="18" name="_s69652"/>
          <p:cNvSpPr>
            <a:spLocks noChangeArrowheads="1"/>
          </p:cNvSpPr>
          <p:nvPr/>
        </p:nvSpPr>
        <p:spPr bwMode="auto">
          <a:xfrm>
            <a:off x="827584" y="3471035"/>
            <a:ext cx="3365667" cy="1008112"/>
          </a:xfrm>
          <a:prstGeom prst="roundRect">
            <a:avLst>
              <a:gd name="adj" fmla="val 16667"/>
            </a:avLst>
          </a:prstGeom>
          <a:noFill/>
          <a:ln w="28575">
            <a:solidFill>
              <a:srgbClr val="C00000"/>
            </a:solidFill>
            <a:round/>
            <a:headEnd/>
            <a:tailEnd/>
          </a:ln>
        </p:spPr>
        <p:txBody>
          <a:bodyPr wrap="none" lIns="0" tIns="0" rIns="0" bIns="0" anchor="ctr"/>
          <a:lstStyle/>
          <a:p>
            <a:pPr algn="ctr" eaLnBrk="0" fontAlgn="base" hangingPunct="0">
              <a:spcBef>
                <a:spcPct val="0"/>
              </a:spcBef>
              <a:spcAft>
                <a:spcPct val="0"/>
              </a:spcAft>
              <a:defRPr/>
            </a:pPr>
            <a:r>
              <a:rPr lang="tr-TR" sz="1600" b="1" dirty="0" smtClean="0">
                <a:solidFill>
                  <a:srgbClr val="494949"/>
                </a:solidFill>
                <a:ea typeface="MS PGothic" pitchFamily="34" charset="-128"/>
              </a:rPr>
              <a:t>ALET TECHİZAT MALZEME YAZILIM </a:t>
            </a:r>
          </a:p>
          <a:p>
            <a:pPr algn="ctr" eaLnBrk="0" fontAlgn="base" hangingPunct="0">
              <a:spcBef>
                <a:spcPct val="0"/>
              </a:spcBef>
              <a:spcAft>
                <a:spcPct val="0"/>
              </a:spcAft>
              <a:defRPr/>
            </a:pPr>
            <a:r>
              <a:rPr lang="tr-TR" sz="1600" b="1" dirty="0" smtClean="0">
                <a:solidFill>
                  <a:srgbClr val="494949"/>
                </a:solidFill>
                <a:ea typeface="MS PGothic" pitchFamily="34" charset="-128"/>
              </a:rPr>
              <a:t>GİDERLERİ      </a:t>
            </a:r>
          </a:p>
          <a:p>
            <a:pPr algn="ctr" eaLnBrk="0" fontAlgn="base" hangingPunct="0">
              <a:spcBef>
                <a:spcPct val="0"/>
              </a:spcBef>
              <a:spcAft>
                <a:spcPct val="0"/>
              </a:spcAft>
              <a:defRPr/>
            </a:pPr>
            <a:r>
              <a:rPr lang="tr-TR" sz="1600" dirty="0">
                <a:solidFill>
                  <a:srgbClr val="494949"/>
                </a:solidFill>
                <a:ea typeface="MS PGothic" pitchFamily="34" charset="-128"/>
              </a:rPr>
              <a:t>PROJE BAZINDA </a:t>
            </a:r>
            <a:r>
              <a:rPr lang="tr-TR" sz="1600" dirty="0" smtClean="0">
                <a:solidFill>
                  <a:srgbClr val="494949"/>
                </a:solidFill>
                <a:ea typeface="MS PGothic" pitchFamily="34" charset="-128"/>
              </a:rPr>
              <a:t>250.000 USD</a:t>
            </a:r>
            <a:endParaRPr lang="tr-TR" sz="1600" dirty="0">
              <a:solidFill>
                <a:srgbClr val="494949"/>
              </a:solidFill>
              <a:ea typeface="MS PGothic" pitchFamily="34" charset="-128"/>
            </a:endParaRPr>
          </a:p>
        </p:txBody>
      </p:sp>
      <p:sp>
        <p:nvSpPr>
          <p:cNvPr id="19" name="_s69652"/>
          <p:cNvSpPr>
            <a:spLocks noChangeArrowheads="1"/>
          </p:cNvSpPr>
          <p:nvPr/>
        </p:nvSpPr>
        <p:spPr bwMode="auto">
          <a:xfrm>
            <a:off x="5240007" y="3699312"/>
            <a:ext cx="3419700" cy="551558"/>
          </a:xfrm>
          <a:prstGeom prst="roundRect">
            <a:avLst>
              <a:gd name="adj" fmla="val 16667"/>
            </a:avLst>
          </a:prstGeom>
          <a:noFill/>
          <a:ln w="28575">
            <a:noFill/>
            <a:round/>
            <a:headEnd/>
            <a:tailEnd/>
          </a:ln>
        </p:spPr>
        <p:txBody>
          <a:bodyPr wrap="none" lIns="0" tIns="0" rIns="0" bIns="0" anchor="ctr"/>
          <a:lstStyle/>
          <a:p>
            <a:pPr algn="ctr" eaLnBrk="0" fontAlgn="base" hangingPunct="0">
              <a:spcBef>
                <a:spcPct val="0"/>
              </a:spcBef>
              <a:spcAft>
                <a:spcPct val="0"/>
              </a:spcAft>
              <a:defRPr/>
            </a:pPr>
            <a:r>
              <a:rPr lang="tr-TR" sz="1600" dirty="0">
                <a:ea typeface="MS PGothic" pitchFamily="34" charset="-128"/>
              </a:rPr>
              <a:t>B</a:t>
            </a:r>
            <a:r>
              <a:rPr lang="tr-TR" sz="1600" dirty="0" smtClean="0">
                <a:ea typeface="MS PGothic" pitchFamily="34" charset="-128"/>
              </a:rPr>
              <a:t>ir </a:t>
            </a:r>
            <a:r>
              <a:rPr lang="tr-TR" sz="1600" dirty="0">
                <a:ea typeface="MS PGothic" pitchFamily="34" charset="-128"/>
              </a:rPr>
              <a:t>şirketin en fazla 1 </a:t>
            </a:r>
            <a:r>
              <a:rPr lang="tr-TR" sz="1600" dirty="0" smtClean="0">
                <a:ea typeface="MS PGothic" pitchFamily="34" charset="-128"/>
              </a:rPr>
              <a:t>projesi desteklenir</a:t>
            </a:r>
            <a:r>
              <a:rPr lang="tr-TR" sz="1600" dirty="0">
                <a:solidFill>
                  <a:srgbClr val="494949"/>
                </a:solidFill>
                <a:ea typeface="MS PGothic" pitchFamily="34" charset="-128"/>
              </a:rPr>
              <a:t>.</a:t>
            </a:r>
            <a:endParaRPr lang="tr-TR" sz="1600" b="1" dirty="0">
              <a:solidFill>
                <a:srgbClr val="494949"/>
              </a:solidFill>
              <a:ea typeface="MS PGothic" pitchFamily="34" charset="-128"/>
            </a:endParaRPr>
          </a:p>
        </p:txBody>
      </p:sp>
      <p:sp>
        <p:nvSpPr>
          <p:cNvPr id="20" name="_s69645"/>
          <p:cNvSpPr>
            <a:spLocks noChangeArrowheads="1"/>
          </p:cNvSpPr>
          <p:nvPr/>
        </p:nvSpPr>
        <p:spPr bwMode="auto">
          <a:xfrm>
            <a:off x="476649" y="1698255"/>
            <a:ext cx="8199808" cy="553921"/>
          </a:xfrm>
          <a:prstGeom prst="roundRect">
            <a:avLst>
              <a:gd name="adj" fmla="val 16667"/>
            </a:avLst>
          </a:prstGeom>
          <a:solidFill>
            <a:srgbClr val="FF0000">
              <a:alpha val="5000"/>
            </a:srgbClr>
          </a:solidFill>
          <a:ln w="9525">
            <a:solidFill>
              <a:schemeClr val="tx1"/>
            </a:solidFill>
            <a:round/>
            <a:headEnd/>
            <a:tailEnd/>
          </a:ln>
        </p:spPr>
        <p:txBody>
          <a:bodyPr wrap="none" lIns="0" tIns="0" rIns="0" bIns="0" anchor="ctr"/>
          <a:lstStyle/>
          <a:p>
            <a:pPr algn="ctr" eaLnBrk="0" fontAlgn="base" hangingPunct="0">
              <a:spcBef>
                <a:spcPct val="0"/>
              </a:spcBef>
              <a:spcAft>
                <a:spcPct val="0"/>
              </a:spcAft>
              <a:defRPr/>
            </a:pPr>
            <a:r>
              <a:rPr lang="tr-TR" sz="1500" b="1" dirty="0" smtClean="0">
                <a:ea typeface="MS PGothic" pitchFamily="34" charset="-128"/>
              </a:rPr>
              <a:t>AMAÇ</a:t>
            </a:r>
          </a:p>
          <a:p>
            <a:pPr algn="ctr" eaLnBrk="0" fontAlgn="base" hangingPunct="0">
              <a:spcBef>
                <a:spcPct val="0"/>
              </a:spcBef>
              <a:spcAft>
                <a:spcPct val="0"/>
              </a:spcAft>
              <a:defRPr/>
            </a:pPr>
            <a:r>
              <a:rPr lang="tr-TR" sz="1500" dirty="0" smtClean="0">
                <a:ea typeface="MS PGothic" pitchFamily="34" charset="-128"/>
              </a:rPr>
              <a:t>İhracatçı </a:t>
            </a:r>
            <a:r>
              <a:rPr lang="tr-TR" sz="1500" dirty="0">
                <a:ea typeface="MS PGothic" pitchFamily="34" charset="-128"/>
              </a:rPr>
              <a:t>şirketlerimizde tasarım </a:t>
            </a:r>
            <a:r>
              <a:rPr lang="tr-TR" sz="1500" dirty="0" smtClean="0">
                <a:ea typeface="MS PGothic" pitchFamily="34" charset="-128"/>
              </a:rPr>
              <a:t>departmanlarının </a:t>
            </a:r>
            <a:r>
              <a:rPr lang="tr-TR" sz="1500" dirty="0">
                <a:ea typeface="MS PGothic" pitchFamily="34" charset="-128"/>
              </a:rPr>
              <a:t>kurulması ve geliştirilmesinin hızlandırılması </a:t>
            </a:r>
          </a:p>
        </p:txBody>
      </p:sp>
      <p:sp>
        <p:nvSpPr>
          <p:cNvPr id="12" name="Rectangle 21"/>
          <p:cNvSpPr>
            <a:spLocks noChangeArrowheads="1"/>
          </p:cNvSpPr>
          <p:nvPr/>
        </p:nvSpPr>
        <p:spPr bwMode="auto">
          <a:xfrm>
            <a:off x="372268" y="4626355"/>
            <a:ext cx="6592118" cy="516715"/>
          </a:xfrm>
          <a:prstGeom prst="rect">
            <a:avLst/>
          </a:prstGeom>
          <a:solidFill>
            <a:srgbClr val="0070C0"/>
          </a:solidFill>
          <a:ln>
            <a:noFill/>
          </a:ln>
          <a:effectLst>
            <a:outerShdw blurRad="63500" dist="17961" dir="2700000" algn="ctr" rotWithShape="0">
              <a:srgbClr val="000000">
                <a:alpha val="74997"/>
              </a:srgbClr>
            </a:outerShdw>
          </a:effectLst>
          <a:extLst/>
        </p:spPr>
        <p:txBody>
          <a:bodyPr wrap="none" lIns="0" tIns="0" rIns="0" bIns="0" anchor="ctr"/>
          <a:lstStyle/>
          <a:p>
            <a:pPr eaLnBrk="0" fontAlgn="base" hangingPunct="0">
              <a:spcBef>
                <a:spcPct val="0"/>
              </a:spcBef>
              <a:spcAft>
                <a:spcPct val="0"/>
              </a:spcAft>
              <a:defRPr/>
            </a:pPr>
            <a:r>
              <a:rPr lang="tr-TR" b="1" dirty="0">
                <a:solidFill>
                  <a:prstClr val="white"/>
                </a:solidFill>
                <a:ea typeface="MS PGothic" pitchFamily="34" charset="-128"/>
                <a:cs typeface="Arial" charset="0"/>
              </a:rPr>
              <a:t> </a:t>
            </a:r>
            <a:r>
              <a:rPr lang="tr-TR" b="1" dirty="0" smtClean="0">
                <a:solidFill>
                  <a:prstClr val="white"/>
                </a:solidFill>
                <a:ea typeface="MS PGothic" pitchFamily="34" charset="-128"/>
                <a:cs typeface="Arial" charset="0"/>
              </a:rPr>
              <a:t>Gemi ve Yat Sektöründe Faaliyet Gösteren Şirketlerin Desteklenmesi</a:t>
            </a:r>
            <a:endParaRPr lang="tr-TR" b="1" dirty="0">
              <a:solidFill>
                <a:prstClr val="white"/>
              </a:solidFill>
              <a:ea typeface="MS PGothic" pitchFamily="34" charset="-128"/>
              <a:cs typeface="Arial" charset="0"/>
            </a:endParaRPr>
          </a:p>
        </p:txBody>
      </p:sp>
      <p:pic>
        <p:nvPicPr>
          <p:cNvPr id="2" name="Resim 1"/>
          <p:cNvPicPr>
            <a:picLocks noChangeAspect="1"/>
          </p:cNvPicPr>
          <p:nvPr/>
        </p:nvPicPr>
        <p:blipFill>
          <a:blip r:embed="rId3"/>
          <a:stretch>
            <a:fillRect/>
          </a:stretch>
        </p:blipFill>
        <p:spPr>
          <a:xfrm>
            <a:off x="6974673" y="4607021"/>
            <a:ext cx="1902117" cy="609653"/>
          </a:xfrm>
          <a:prstGeom prst="rect">
            <a:avLst/>
          </a:prstGeom>
        </p:spPr>
      </p:pic>
      <p:sp>
        <p:nvSpPr>
          <p:cNvPr id="16" name="_s69645"/>
          <p:cNvSpPr>
            <a:spLocks noChangeArrowheads="1"/>
          </p:cNvSpPr>
          <p:nvPr/>
        </p:nvSpPr>
        <p:spPr bwMode="auto">
          <a:xfrm>
            <a:off x="372268" y="5212405"/>
            <a:ext cx="4919812" cy="1238258"/>
          </a:xfrm>
          <a:prstGeom prst="roundRect">
            <a:avLst>
              <a:gd name="adj" fmla="val 16667"/>
            </a:avLst>
          </a:prstGeom>
          <a:solidFill>
            <a:srgbClr val="FF0000">
              <a:alpha val="5000"/>
            </a:srgbClr>
          </a:solidFill>
          <a:ln w="9525">
            <a:solidFill>
              <a:schemeClr val="tx1"/>
            </a:solidFill>
            <a:round/>
            <a:headEnd/>
            <a:tailEnd/>
          </a:ln>
        </p:spPr>
        <p:txBody>
          <a:bodyPr wrap="none" lIns="0" tIns="0" rIns="0" bIns="0" anchor="ctr"/>
          <a:lstStyle/>
          <a:p>
            <a:pPr algn="ctr" eaLnBrk="0" fontAlgn="base" hangingPunct="0">
              <a:spcBef>
                <a:spcPct val="0"/>
              </a:spcBef>
              <a:spcAft>
                <a:spcPct val="0"/>
              </a:spcAft>
              <a:defRPr/>
            </a:pPr>
            <a:r>
              <a:rPr lang="tr-TR" sz="1500" b="1" dirty="0" smtClean="0">
                <a:solidFill>
                  <a:prstClr val="black"/>
                </a:solidFill>
                <a:ea typeface="MS PGothic" pitchFamily="34" charset="-128"/>
                <a:cs typeface="Arial" charset="0"/>
              </a:rPr>
              <a:t>AMAÇ</a:t>
            </a:r>
          </a:p>
          <a:p>
            <a:pPr algn="ctr" eaLnBrk="0" fontAlgn="base" hangingPunct="0">
              <a:spcBef>
                <a:spcPct val="0"/>
              </a:spcBef>
              <a:spcAft>
                <a:spcPct val="0"/>
              </a:spcAft>
              <a:defRPr/>
            </a:pPr>
            <a:r>
              <a:rPr lang="tr-TR" sz="1500" dirty="0">
                <a:solidFill>
                  <a:prstClr val="black"/>
                </a:solidFill>
                <a:ea typeface="MS PGothic" pitchFamily="34" charset="-128"/>
                <a:cs typeface="Arial" charset="0"/>
              </a:rPr>
              <a:t>K</a:t>
            </a:r>
            <a:r>
              <a:rPr lang="tr-TR" sz="1500" dirty="0" smtClean="0">
                <a:solidFill>
                  <a:prstClr val="black"/>
                </a:solidFill>
                <a:ea typeface="MS PGothic" pitchFamily="34" charset="-128"/>
                <a:cs typeface="Arial" charset="0"/>
              </a:rPr>
              <a:t>endi bünyelerinde tasarım departmanı kurmalarının güç </a:t>
            </a:r>
          </a:p>
          <a:p>
            <a:pPr algn="ctr" eaLnBrk="0" fontAlgn="base" hangingPunct="0">
              <a:spcBef>
                <a:spcPct val="0"/>
              </a:spcBef>
              <a:spcAft>
                <a:spcPct val="0"/>
              </a:spcAft>
              <a:defRPr/>
            </a:pPr>
            <a:r>
              <a:rPr lang="tr-TR" sz="1500" dirty="0" smtClean="0">
                <a:solidFill>
                  <a:prstClr val="black"/>
                </a:solidFill>
                <a:ea typeface="MS PGothic" pitchFamily="34" charset="-128"/>
                <a:cs typeface="Arial" charset="0"/>
              </a:rPr>
              <a:t>olduğu  gemi ve yat sektöründe faaliyet gösteren</a:t>
            </a:r>
          </a:p>
          <a:p>
            <a:pPr algn="ctr" eaLnBrk="0" fontAlgn="base" hangingPunct="0">
              <a:spcBef>
                <a:spcPct val="0"/>
              </a:spcBef>
              <a:spcAft>
                <a:spcPct val="0"/>
              </a:spcAft>
              <a:defRPr/>
            </a:pPr>
            <a:r>
              <a:rPr lang="tr-TR" sz="1500" dirty="0" smtClean="0">
                <a:solidFill>
                  <a:prstClr val="black"/>
                </a:solidFill>
                <a:ea typeface="MS PGothic" pitchFamily="34" charset="-128"/>
                <a:cs typeface="Arial" charset="0"/>
              </a:rPr>
              <a:t> şirketlerin Türkiye’de yerleşik şirketlerden </a:t>
            </a:r>
          </a:p>
          <a:p>
            <a:pPr algn="ctr" eaLnBrk="0" fontAlgn="base" hangingPunct="0">
              <a:spcBef>
                <a:spcPct val="0"/>
              </a:spcBef>
              <a:spcAft>
                <a:spcPct val="0"/>
              </a:spcAft>
              <a:defRPr/>
            </a:pPr>
            <a:r>
              <a:rPr lang="tr-TR" sz="1500" dirty="0" smtClean="0">
                <a:solidFill>
                  <a:prstClr val="black"/>
                </a:solidFill>
                <a:ea typeface="MS PGothic" pitchFamily="34" charset="-128"/>
                <a:cs typeface="Arial" charset="0"/>
              </a:rPr>
              <a:t>tasarım hizmeti sağlanması</a:t>
            </a:r>
            <a:endParaRPr lang="tr-TR" sz="1500" dirty="0">
              <a:solidFill>
                <a:prstClr val="black"/>
              </a:solidFill>
              <a:ea typeface="MS PGothic" pitchFamily="34" charset="-128"/>
              <a:cs typeface="Arial" charset="0"/>
            </a:endParaRPr>
          </a:p>
        </p:txBody>
      </p:sp>
      <p:sp>
        <p:nvSpPr>
          <p:cNvPr id="21" name="_s69650"/>
          <p:cNvSpPr>
            <a:spLocks noChangeArrowheads="1"/>
          </p:cNvSpPr>
          <p:nvPr/>
        </p:nvSpPr>
        <p:spPr bwMode="auto">
          <a:xfrm>
            <a:off x="5449791" y="5290278"/>
            <a:ext cx="3365667" cy="1061565"/>
          </a:xfrm>
          <a:prstGeom prst="roundRect">
            <a:avLst>
              <a:gd name="adj" fmla="val 16667"/>
            </a:avLst>
          </a:prstGeom>
          <a:noFill/>
          <a:ln w="28575">
            <a:solidFill>
              <a:srgbClr val="C0504D"/>
            </a:solidFill>
            <a:round/>
            <a:headEnd/>
            <a:tailEnd/>
          </a:ln>
        </p:spPr>
        <p:txBody>
          <a:bodyPr wrap="none" lIns="0" tIns="0" rIns="0" bIns="0" anchor="ctr"/>
          <a:lstStyle/>
          <a:p>
            <a:pPr algn="ctr" eaLnBrk="0" fontAlgn="base" hangingPunct="0">
              <a:spcBef>
                <a:spcPct val="0"/>
              </a:spcBef>
              <a:spcAft>
                <a:spcPct val="0"/>
              </a:spcAft>
              <a:defRPr/>
            </a:pPr>
            <a:r>
              <a:rPr lang="tr-TR" sz="1600" b="1" dirty="0" smtClean="0">
                <a:solidFill>
                  <a:srgbClr val="494949"/>
                </a:solidFill>
                <a:ea typeface="MS PGothic" pitchFamily="34" charset="-128"/>
                <a:cs typeface="Arial" charset="0"/>
              </a:rPr>
              <a:t>TÜRKİYE’DE YERLEŞİK ŞİRKETLERDEN </a:t>
            </a:r>
          </a:p>
          <a:p>
            <a:pPr algn="ctr" eaLnBrk="0" fontAlgn="base" hangingPunct="0">
              <a:spcBef>
                <a:spcPct val="0"/>
              </a:spcBef>
              <a:spcAft>
                <a:spcPct val="0"/>
              </a:spcAft>
              <a:defRPr/>
            </a:pPr>
            <a:r>
              <a:rPr lang="tr-TR" sz="1600" b="1" dirty="0" smtClean="0">
                <a:solidFill>
                  <a:srgbClr val="494949"/>
                </a:solidFill>
                <a:ea typeface="MS PGothic" pitchFamily="34" charset="-128"/>
                <a:cs typeface="Arial" charset="0"/>
              </a:rPr>
              <a:t>ALINACAK TASARIM HİZMETİ</a:t>
            </a:r>
          </a:p>
          <a:p>
            <a:pPr algn="ctr" eaLnBrk="0" fontAlgn="base" hangingPunct="0">
              <a:spcBef>
                <a:spcPct val="0"/>
              </a:spcBef>
              <a:spcAft>
                <a:spcPct val="0"/>
              </a:spcAft>
              <a:defRPr/>
            </a:pPr>
            <a:r>
              <a:rPr lang="tr-TR" sz="1600" dirty="0" smtClean="0">
                <a:solidFill>
                  <a:srgbClr val="494949"/>
                </a:solidFill>
                <a:ea typeface="MS PGothic" pitchFamily="34" charset="-128"/>
                <a:cs typeface="Arial" charset="0"/>
              </a:rPr>
              <a:t>YILLIK EN FAZLA 200.000USD</a:t>
            </a:r>
            <a:endParaRPr lang="tr-TR" sz="1600" dirty="0">
              <a:solidFill>
                <a:srgbClr val="494949"/>
              </a:solidFill>
              <a:ea typeface="MS PGothic" pitchFamily="34" charset="-128"/>
              <a:cs typeface="Arial" charset="0"/>
            </a:endParaRPr>
          </a:p>
        </p:txBody>
      </p:sp>
    </p:spTree>
    <p:extLst>
      <p:ext uri="{BB962C8B-B14F-4D97-AF65-F5344CB8AC3E}">
        <p14:creationId xmlns:p14="http://schemas.microsoft.com/office/powerpoint/2010/main" val="174002878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25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1" nodeType="clickEffect">
                                  <p:stCondLst>
                                    <p:cond delay="0"/>
                                  </p:stCondLst>
                                  <p:childTnLst>
                                    <p:set>
                                      <p:cBhvr rctx="PPT">
                                        <p:cTn id="11" dur="indefinite"/>
                                        <p:tgtEl>
                                          <p:spTgt spid="23"/>
                                        </p:tgtEl>
                                        <p:attrNameLst>
                                          <p:attrName>style.opacity</p:attrName>
                                        </p:attrNameLst>
                                      </p:cBhvr>
                                      <p:to>
                                        <p:strVal val="0.25"/>
                                      </p:to>
                                    </p:set>
                                    <p:animEffect filter="image" prLst="opacity: 0.25">
                                      <p:cBhvr rctx="IE">
                                        <p:cTn id="12" dur="indefinite"/>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25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grpId="2" nodeType="clickEffect">
                                  <p:stCondLst>
                                    <p:cond delay="0"/>
                                  </p:stCondLst>
                                  <p:childTnLst>
                                    <p:set>
                                      <p:cBhvr rctx="PPT">
                                        <p:cTn id="21" dur="indefinite"/>
                                        <p:tgtEl>
                                          <p:spTgt spid="23"/>
                                        </p:tgtEl>
                                        <p:attrNameLst>
                                          <p:attrName>style.opacity</p:attrName>
                                        </p:attrNameLst>
                                      </p:cBhvr>
                                      <p:to>
                                        <p:strVal val="1"/>
                                      </p:to>
                                    </p:set>
                                    <p:animEffect filter="image" prLst="opacity: 1">
                                      <p:cBhvr rctx="IE">
                                        <p:cTn id="22" dur="indefinite"/>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250"/>
                                        <p:tgtEl>
                                          <p:spTgt spid="13"/>
                                        </p:tgtEl>
                                      </p:cBhvr>
                                    </p:animEffect>
                                    <p:anim calcmode="lin" valueType="num">
                                      <p:cBhvr>
                                        <p:cTn id="28" dur="250" fill="hold"/>
                                        <p:tgtEl>
                                          <p:spTgt spid="13"/>
                                        </p:tgtEl>
                                        <p:attrNameLst>
                                          <p:attrName>ppt_x</p:attrName>
                                        </p:attrNameLst>
                                      </p:cBhvr>
                                      <p:tavLst>
                                        <p:tav tm="0">
                                          <p:val>
                                            <p:strVal val="#ppt_x"/>
                                          </p:val>
                                        </p:tav>
                                        <p:tav tm="100000">
                                          <p:val>
                                            <p:strVal val="#ppt_x"/>
                                          </p:val>
                                        </p:tav>
                                      </p:tavLst>
                                    </p:anim>
                                    <p:anim calcmode="lin" valueType="num">
                                      <p:cBhvr>
                                        <p:cTn id="29" dur="250" fill="hold"/>
                                        <p:tgtEl>
                                          <p:spTgt spid="13"/>
                                        </p:tgtEl>
                                        <p:attrNameLst>
                                          <p:attrName>ppt_y</p:attrName>
                                        </p:attrNameLst>
                                      </p:cBhvr>
                                      <p:tavLst>
                                        <p:tav tm="0">
                                          <p:val>
                                            <p:strVal val="#ppt_y+.1"/>
                                          </p:val>
                                        </p:tav>
                                        <p:tav tm="100000">
                                          <p:val>
                                            <p:strVal val="#ppt_y"/>
                                          </p:val>
                                        </p:tav>
                                      </p:tavLst>
                                    </p:anim>
                                  </p:childTnLst>
                                </p:cTn>
                              </p:par>
                              <p:par>
                                <p:cTn id="30" presetID="9" presetClass="emph" presetSubtype="0" grpId="1" nodeType="withEffect">
                                  <p:stCondLst>
                                    <p:cond delay="0"/>
                                  </p:stCondLst>
                                  <p:childTnLst>
                                    <p:set>
                                      <p:cBhvr rctx="PPT">
                                        <p:cTn id="31" dur="indefinite"/>
                                        <p:tgtEl>
                                          <p:spTgt spid="13"/>
                                        </p:tgtEl>
                                        <p:attrNameLst>
                                          <p:attrName>style.opacity</p:attrName>
                                        </p:attrNameLst>
                                      </p:cBhvr>
                                      <p:to>
                                        <p:strVal val="0.25"/>
                                      </p:to>
                                    </p:set>
                                    <p:animEffect filter="image" prLst="opacity: 0.25">
                                      <p:cBhvr rctx="IE">
                                        <p:cTn id="32" dur="indefinite"/>
                                        <p:tgtEl>
                                          <p:spTgt spid="13"/>
                                        </p:tgtEl>
                                      </p:cBhvr>
                                    </p:animEffect>
                                  </p:childTnLst>
                                </p:cTn>
                              </p:par>
                              <p:par>
                                <p:cTn id="33" presetID="9" presetClass="emph" presetSubtype="0" grpId="2" nodeType="withEffect">
                                  <p:stCondLst>
                                    <p:cond delay="0"/>
                                  </p:stCondLst>
                                  <p:childTnLst>
                                    <p:set>
                                      <p:cBhvr rctx="PPT">
                                        <p:cTn id="34" dur="indefinite"/>
                                        <p:tgtEl>
                                          <p:spTgt spid="13"/>
                                        </p:tgtEl>
                                        <p:attrNameLst>
                                          <p:attrName>style.opacity</p:attrName>
                                        </p:attrNameLst>
                                      </p:cBhvr>
                                      <p:to>
                                        <p:strVal val="1"/>
                                      </p:to>
                                    </p:set>
                                    <p:animEffect filter="image" prLst="opacity: 1">
                                      <p:cBhvr rctx="IE">
                                        <p:cTn id="35" dur="indefinite"/>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250"/>
                                        <p:tgtEl>
                                          <p:spTgt spid="14"/>
                                        </p:tgtEl>
                                      </p:cBhvr>
                                    </p:animEffect>
                                    <p:anim calcmode="lin" valueType="num">
                                      <p:cBhvr>
                                        <p:cTn id="41" dur="250" fill="hold"/>
                                        <p:tgtEl>
                                          <p:spTgt spid="14"/>
                                        </p:tgtEl>
                                        <p:attrNameLst>
                                          <p:attrName>ppt_x</p:attrName>
                                        </p:attrNameLst>
                                      </p:cBhvr>
                                      <p:tavLst>
                                        <p:tav tm="0">
                                          <p:val>
                                            <p:strVal val="#ppt_x"/>
                                          </p:val>
                                        </p:tav>
                                        <p:tav tm="100000">
                                          <p:val>
                                            <p:strVal val="#ppt_x"/>
                                          </p:val>
                                        </p:tav>
                                      </p:tavLst>
                                    </p:anim>
                                    <p:anim calcmode="lin" valueType="num">
                                      <p:cBhvr>
                                        <p:cTn id="42" dur="25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250"/>
                                        <p:tgtEl>
                                          <p:spTgt spid="18"/>
                                        </p:tgtEl>
                                      </p:cBhvr>
                                    </p:animEffect>
                                    <p:anim calcmode="lin" valueType="num">
                                      <p:cBhvr>
                                        <p:cTn id="48" dur="250" fill="hold"/>
                                        <p:tgtEl>
                                          <p:spTgt spid="18"/>
                                        </p:tgtEl>
                                        <p:attrNameLst>
                                          <p:attrName>ppt_x</p:attrName>
                                        </p:attrNameLst>
                                      </p:cBhvr>
                                      <p:tavLst>
                                        <p:tav tm="0">
                                          <p:val>
                                            <p:strVal val="#ppt_x"/>
                                          </p:val>
                                        </p:tav>
                                        <p:tav tm="100000">
                                          <p:val>
                                            <p:strVal val="#ppt_x"/>
                                          </p:val>
                                        </p:tav>
                                      </p:tavLst>
                                    </p:anim>
                                    <p:anim calcmode="lin" valueType="num">
                                      <p:cBhvr>
                                        <p:cTn id="49" dur="25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250"/>
                                        <p:tgtEl>
                                          <p:spTgt spid="19"/>
                                        </p:tgtEl>
                                      </p:cBhvr>
                                    </p:animEffect>
                                    <p:anim calcmode="lin" valueType="num">
                                      <p:cBhvr>
                                        <p:cTn id="55" dur="250" fill="hold"/>
                                        <p:tgtEl>
                                          <p:spTgt spid="19"/>
                                        </p:tgtEl>
                                        <p:attrNameLst>
                                          <p:attrName>ppt_x</p:attrName>
                                        </p:attrNameLst>
                                      </p:cBhvr>
                                      <p:tavLst>
                                        <p:tav tm="0">
                                          <p:val>
                                            <p:strVal val="#ppt_x"/>
                                          </p:val>
                                        </p:tav>
                                        <p:tav tm="100000">
                                          <p:val>
                                            <p:strVal val="#ppt_x"/>
                                          </p:val>
                                        </p:tav>
                                      </p:tavLst>
                                    </p:anim>
                                    <p:anim calcmode="lin" valueType="num">
                                      <p:cBhvr>
                                        <p:cTn id="56" dur="25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250"/>
                                        <p:tgtEl>
                                          <p:spTgt spid="20"/>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fade">
                                      <p:cBhvr>
                                        <p:cTn id="66" dur="250"/>
                                        <p:tgtEl>
                                          <p:spTgt spid="12"/>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mph" presetSubtype="0" grpId="1" nodeType="clickEffect">
                                  <p:stCondLst>
                                    <p:cond delay="0"/>
                                  </p:stCondLst>
                                  <p:childTnLst>
                                    <p:set>
                                      <p:cBhvr rctx="PPT">
                                        <p:cTn id="70" dur="indefinite"/>
                                        <p:tgtEl>
                                          <p:spTgt spid="12"/>
                                        </p:tgtEl>
                                        <p:attrNameLst>
                                          <p:attrName>style.opacity</p:attrName>
                                        </p:attrNameLst>
                                      </p:cBhvr>
                                      <p:to>
                                        <p:strVal val="0.25"/>
                                      </p:to>
                                    </p:set>
                                    <p:animEffect filter="image" prLst="opacity: 0.25">
                                      <p:cBhvr rctx="IE">
                                        <p:cTn id="71" dur="indefinite"/>
                                        <p:tgtEl>
                                          <p:spTgt spid="12"/>
                                        </p:tgtEl>
                                      </p:cBhvr>
                                    </p:animEffect>
                                  </p:childTnLst>
                                </p:cTn>
                              </p:par>
                            </p:childTnLst>
                          </p:cTn>
                        </p:par>
                      </p:childTnLst>
                    </p:cTn>
                  </p:par>
                  <p:par>
                    <p:cTn id="72" fill="hold">
                      <p:stCondLst>
                        <p:cond delay="indefinite"/>
                      </p:stCondLst>
                      <p:childTnLst>
                        <p:par>
                          <p:cTn id="73" fill="hold">
                            <p:stCondLst>
                              <p:cond delay="0"/>
                            </p:stCondLst>
                            <p:childTnLst>
                              <p:par>
                                <p:cTn id="74" presetID="9" presetClass="emph" presetSubtype="0" grpId="2" nodeType="clickEffect">
                                  <p:stCondLst>
                                    <p:cond delay="0"/>
                                  </p:stCondLst>
                                  <p:childTnLst>
                                    <p:set>
                                      <p:cBhvr rctx="PPT">
                                        <p:cTn id="75" dur="indefinite"/>
                                        <p:tgtEl>
                                          <p:spTgt spid="12"/>
                                        </p:tgtEl>
                                        <p:attrNameLst>
                                          <p:attrName>style.opacity</p:attrName>
                                        </p:attrNameLst>
                                      </p:cBhvr>
                                      <p:to>
                                        <p:strVal val="1"/>
                                      </p:to>
                                    </p:set>
                                    <p:animEffect filter="image" prLst="opacity: 1">
                                      <p:cBhvr rctx="IE">
                                        <p:cTn id="76" dur="indefinite"/>
                                        <p:tgtEl>
                                          <p:spTgt spid="12"/>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animEffect transition="in" filter="fade">
                                      <p:cBhvr>
                                        <p:cTn id="81" dur="250"/>
                                        <p:tgtEl>
                                          <p:spTgt spid="16"/>
                                        </p:tgtEl>
                                      </p:cBhvr>
                                    </p:animEffect>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21"/>
                                        </p:tgtEl>
                                        <p:attrNameLst>
                                          <p:attrName>style.visibility</p:attrName>
                                        </p:attrNameLst>
                                      </p:cBhvr>
                                      <p:to>
                                        <p:strVal val="visible"/>
                                      </p:to>
                                    </p:set>
                                    <p:animEffect transition="in" filter="fade">
                                      <p:cBhvr>
                                        <p:cTn id="86" dur="250"/>
                                        <p:tgtEl>
                                          <p:spTgt spid="21"/>
                                        </p:tgtEl>
                                      </p:cBhvr>
                                    </p:animEffect>
                                    <p:anim calcmode="lin" valueType="num">
                                      <p:cBhvr>
                                        <p:cTn id="87" dur="250" fill="hold"/>
                                        <p:tgtEl>
                                          <p:spTgt spid="21"/>
                                        </p:tgtEl>
                                        <p:attrNameLst>
                                          <p:attrName>ppt_x</p:attrName>
                                        </p:attrNameLst>
                                      </p:cBhvr>
                                      <p:tavLst>
                                        <p:tav tm="0">
                                          <p:val>
                                            <p:strVal val="#ppt_x"/>
                                          </p:val>
                                        </p:tav>
                                        <p:tav tm="100000">
                                          <p:val>
                                            <p:strVal val="#ppt_x"/>
                                          </p:val>
                                        </p:tav>
                                      </p:tavLst>
                                    </p:anim>
                                    <p:anim calcmode="lin" valueType="num">
                                      <p:cBhvr>
                                        <p:cTn id="88" dur="250" fill="hold"/>
                                        <p:tgtEl>
                                          <p:spTgt spid="21"/>
                                        </p:tgtEl>
                                        <p:attrNameLst>
                                          <p:attrName>ppt_y</p:attrName>
                                        </p:attrNameLst>
                                      </p:cBhvr>
                                      <p:tavLst>
                                        <p:tav tm="0">
                                          <p:val>
                                            <p:strVal val="#ppt_y+.1"/>
                                          </p:val>
                                        </p:tav>
                                        <p:tav tm="100000">
                                          <p:val>
                                            <p:strVal val="#ppt_y"/>
                                          </p:val>
                                        </p:tav>
                                      </p:tavLst>
                                    </p:anim>
                                  </p:childTnLst>
                                </p:cTn>
                              </p:par>
                              <p:par>
                                <p:cTn id="89" presetID="9" presetClass="emph" presetSubtype="0" grpId="1" nodeType="withEffect">
                                  <p:stCondLst>
                                    <p:cond delay="0"/>
                                  </p:stCondLst>
                                  <p:childTnLst>
                                    <p:set>
                                      <p:cBhvr rctx="PPT">
                                        <p:cTn id="90" dur="indefinite"/>
                                        <p:tgtEl>
                                          <p:spTgt spid="21"/>
                                        </p:tgtEl>
                                        <p:attrNameLst>
                                          <p:attrName>style.opacity</p:attrName>
                                        </p:attrNameLst>
                                      </p:cBhvr>
                                      <p:to>
                                        <p:strVal val="0.25"/>
                                      </p:to>
                                    </p:set>
                                    <p:animEffect filter="image" prLst="opacity: 0.25">
                                      <p:cBhvr rctx="IE">
                                        <p:cTn id="91" dur="indefinite"/>
                                        <p:tgtEl>
                                          <p:spTgt spid="21"/>
                                        </p:tgtEl>
                                      </p:cBhvr>
                                    </p:animEffect>
                                  </p:childTnLst>
                                </p:cTn>
                              </p:par>
                              <p:par>
                                <p:cTn id="92" presetID="9" presetClass="emph" presetSubtype="0" grpId="2" nodeType="withEffect">
                                  <p:stCondLst>
                                    <p:cond delay="0"/>
                                  </p:stCondLst>
                                  <p:childTnLst>
                                    <p:set>
                                      <p:cBhvr rctx="PPT">
                                        <p:cTn id="93" dur="indefinite"/>
                                        <p:tgtEl>
                                          <p:spTgt spid="21"/>
                                        </p:tgtEl>
                                        <p:attrNameLst>
                                          <p:attrName>style.opacity</p:attrName>
                                        </p:attrNameLst>
                                      </p:cBhvr>
                                      <p:to>
                                        <p:strVal val="1"/>
                                      </p:to>
                                    </p:set>
                                    <p:animEffect filter="image" prLst="opacity: 1">
                                      <p:cBhvr rctx="IE">
                                        <p:cTn id="94" dur="indefinite"/>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P spid="23" grpId="2" animBg="1"/>
      <p:bldP spid="29" grpId="0" animBg="1"/>
      <p:bldP spid="13" grpId="0" animBg="1"/>
      <p:bldP spid="13" grpId="1" animBg="1"/>
      <p:bldP spid="13" grpId="2" animBg="1"/>
      <p:bldP spid="14" grpId="0" animBg="1"/>
      <p:bldP spid="18" grpId="0" animBg="1"/>
      <p:bldP spid="19" grpId="0"/>
      <p:bldP spid="20" grpId="0" animBg="1"/>
      <p:bldP spid="12" grpId="0" animBg="1"/>
      <p:bldP spid="12" grpId="1" animBg="1"/>
      <p:bldP spid="12" grpId="2" animBg="1"/>
      <p:bldP spid="16" grpId="0" animBg="1"/>
      <p:bldP spid="21" grpId="0" animBg="1"/>
      <p:bldP spid="21" grpId="1" animBg="1"/>
      <p:bldP spid="21" grpId="2"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_Tema1EAD">
  <a:themeElements>
    <a:clrScheme name="Mustafa">
      <a:dk1>
        <a:srgbClr val="494949"/>
      </a:dk1>
      <a:lt1>
        <a:sysClr val="window" lastClr="FFFFFF"/>
      </a:lt1>
      <a:dk2>
        <a:srgbClr val="6D6D6D"/>
      </a:dk2>
      <a:lt2>
        <a:srgbClr val="E7DEC9"/>
      </a:lt2>
      <a:accent1>
        <a:srgbClr val="4D968B"/>
      </a:accent1>
      <a:accent2>
        <a:srgbClr val="FED46B"/>
      </a:accent2>
      <a:accent3>
        <a:srgbClr val="C00000"/>
      </a:accent3>
      <a:accent4>
        <a:srgbClr val="B9D679"/>
      </a:accent4>
      <a:accent5>
        <a:srgbClr val="964305"/>
      </a:accent5>
      <a:accent6>
        <a:srgbClr val="8898C3"/>
      </a:accent6>
      <a:hlink>
        <a:srgbClr val="66A53B"/>
      </a:hlink>
      <a:folHlink>
        <a:srgbClr val="7F670E"/>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5542</TotalTime>
  <Words>2436</Words>
  <Application>Microsoft Office PowerPoint</Application>
  <PresentationFormat>Ekran Gösterisi (4:3)</PresentationFormat>
  <Paragraphs>285</Paragraphs>
  <Slides>19</Slides>
  <Notes>19</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19</vt:i4>
      </vt:variant>
    </vt:vector>
  </HeadingPairs>
  <TitlesOfParts>
    <vt:vector size="29" baseType="lpstr">
      <vt:lpstr>MS PGothic</vt:lpstr>
      <vt:lpstr>MS PGothic</vt:lpstr>
      <vt:lpstr>Arial</vt:lpstr>
      <vt:lpstr>Arial Narrow</vt:lpstr>
      <vt:lpstr>Arial Tur</vt:lpstr>
      <vt:lpstr>Calibri</vt:lpstr>
      <vt:lpstr>Times New Roman</vt:lpstr>
      <vt:lpstr>Wingdings</vt:lpstr>
      <vt:lpstr>Default Design</vt:lpstr>
      <vt:lpstr>10_Tema1EAD</vt:lpstr>
      <vt:lpstr>PowerPoint Sunusu</vt:lpstr>
      <vt:lpstr>YURT DIŞI BİRİM DESTEĞİ</vt:lpstr>
      <vt:lpstr>YURT DIŞI BİRİM, MARKA VE TANITIM DESTEĞİ - YENİLİKLER</vt:lpstr>
      <vt:lpstr>TÜRKİYE TİCARET MERKEZLERİ (TTM) DESTEĞİ</vt:lpstr>
      <vt:lpstr> TÜRKİYE TİCARET MERKEZLERİ DESTEĞİ - YENİLİKLER</vt:lpstr>
      <vt:lpstr>Türkiye Ticaret Merkezleri (TTM) Desteği</vt:lpstr>
      <vt:lpstr>PowerPoint Sunusu</vt:lpstr>
      <vt:lpstr>TASARIM DESTEĞİ</vt:lpstr>
      <vt:lpstr>PowerPoint Sunusu</vt:lpstr>
      <vt:lpstr>TASARIM VE ÜRÜN GELİŞTİRME PROJELERİ DESTEĞİ</vt:lpstr>
      <vt:lpstr>TASARIM DESTEĞİ - YENİLİKLER</vt:lpstr>
      <vt:lpstr>PowerPoint Sunusu</vt:lpstr>
      <vt:lpstr>PowerPoint Sunusu</vt:lpstr>
      <vt:lpstr>EXIMBANK ALICI KREDİLERİNDE FAİZ DESTEĞİ</vt:lpstr>
      <vt:lpstr>PowerPoint Sunusu</vt:lpstr>
      <vt:lpstr>PowerPoint Sunusu</vt:lpstr>
      <vt:lpstr>PowerPoint Sunusu</vt:lpstr>
      <vt:lpstr>ORTA-YÜKSEK VE YÜKSEK TEKNOLOJİLİ ÜRÜN İHRACATI TİCARİLEŞME DESTEĞİ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İkili Ticari İlişkiler</dc:title>
  <dc:creator>Mehmet Ahmet DEMİR</dc:creator>
  <cp:lastModifiedBy>Hıfzı Oğuz KORKMAZ</cp:lastModifiedBy>
  <cp:revision>450</cp:revision>
  <cp:lastPrinted>2017-04-11T13:27:23Z</cp:lastPrinted>
  <dcterms:created xsi:type="dcterms:W3CDTF">2016-02-01T09:13:24Z</dcterms:created>
  <dcterms:modified xsi:type="dcterms:W3CDTF">2017-04-11T14:54:09Z</dcterms:modified>
</cp:coreProperties>
</file>